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5" d="100"/>
          <a:sy n="65" d="100"/>
        </p:scale>
        <p:origin x="123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BDBD0F0-0C14-4980-A10C-D7C1168A1E81}" type="datetimeFigureOut">
              <a:rPr lang="fr-FR" smtClean="0"/>
              <a:t>07/09/2024</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AC2C142-FBD1-4D34-B3B1-A5DAB4FE58E9}" type="slidenum">
              <a:rPr lang="fr-FR" smtClean="0"/>
              <a:t>‹N°›</a:t>
            </a:fld>
            <a:endParaRPr lang="fr-FR"/>
          </a:p>
        </p:txBody>
      </p:sp>
    </p:spTree>
    <p:extLst>
      <p:ext uri="{BB962C8B-B14F-4D97-AF65-F5344CB8AC3E}">
        <p14:creationId xmlns:p14="http://schemas.microsoft.com/office/powerpoint/2010/main" val="2165926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BDBD0F0-0C14-4980-A10C-D7C1168A1E81}" type="datetimeFigureOut">
              <a:rPr lang="fr-FR" smtClean="0"/>
              <a:t>07/09/2024</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AC2C142-FBD1-4D34-B3B1-A5DAB4FE58E9}" type="slidenum">
              <a:rPr lang="fr-FR" smtClean="0"/>
              <a:t>‹N°›</a:t>
            </a:fld>
            <a:endParaRPr lang="fr-FR"/>
          </a:p>
        </p:txBody>
      </p:sp>
    </p:spTree>
    <p:extLst>
      <p:ext uri="{BB962C8B-B14F-4D97-AF65-F5344CB8AC3E}">
        <p14:creationId xmlns:p14="http://schemas.microsoft.com/office/powerpoint/2010/main" val="2168902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BDBD0F0-0C14-4980-A10C-D7C1168A1E81}" type="datetimeFigureOut">
              <a:rPr lang="fr-FR" smtClean="0"/>
              <a:t>07/09/2024</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AC2C142-FBD1-4D34-B3B1-A5DAB4FE58E9}" type="slidenum">
              <a:rPr lang="fr-FR" smtClean="0"/>
              <a:t>‹N°›</a:t>
            </a:fld>
            <a:endParaRPr lang="fr-F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43854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4BDBD0F0-0C14-4980-A10C-D7C1168A1E81}" type="datetimeFigureOut">
              <a:rPr lang="fr-FR" smtClean="0"/>
              <a:t>07/09/2024</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C2C142-FBD1-4D34-B3B1-A5DAB4FE58E9}" type="slidenum">
              <a:rPr lang="fr-FR" smtClean="0"/>
              <a:t>‹N°›</a:t>
            </a:fld>
            <a:endParaRPr lang="fr-FR"/>
          </a:p>
        </p:txBody>
      </p:sp>
    </p:spTree>
    <p:extLst>
      <p:ext uri="{BB962C8B-B14F-4D97-AF65-F5344CB8AC3E}">
        <p14:creationId xmlns:p14="http://schemas.microsoft.com/office/powerpoint/2010/main" val="2585012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4BDBD0F0-0C14-4980-A10C-D7C1168A1E81}" type="datetimeFigureOut">
              <a:rPr lang="fr-FR" smtClean="0"/>
              <a:t>07/09/2024</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C2C142-FBD1-4D34-B3B1-A5DAB4FE58E9}" type="slidenum">
              <a:rPr lang="fr-FR" smtClean="0"/>
              <a:t>‹N°›</a:t>
            </a:fld>
            <a:endParaRPr lang="fr-F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72716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4BDBD0F0-0C14-4980-A10C-D7C1168A1E81}" type="datetimeFigureOut">
              <a:rPr lang="fr-FR" smtClean="0"/>
              <a:t>07/09/2024</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C2C142-FBD1-4D34-B3B1-A5DAB4FE58E9}" type="slidenum">
              <a:rPr lang="fr-FR" smtClean="0"/>
              <a:t>‹N°›</a:t>
            </a:fld>
            <a:endParaRPr lang="fr-FR"/>
          </a:p>
        </p:txBody>
      </p:sp>
    </p:spTree>
    <p:extLst>
      <p:ext uri="{BB962C8B-B14F-4D97-AF65-F5344CB8AC3E}">
        <p14:creationId xmlns:p14="http://schemas.microsoft.com/office/powerpoint/2010/main" val="2352464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BDBD0F0-0C14-4980-A10C-D7C1168A1E81}" type="datetimeFigureOut">
              <a:rPr lang="fr-FR" smtClean="0"/>
              <a:t>07/09/2024</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AC2C142-FBD1-4D34-B3B1-A5DAB4FE58E9}" type="slidenum">
              <a:rPr lang="fr-FR" smtClean="0"/>
              <a:t>‹N°›</a:t>
            </a:fld>
            <a:endParaRPr lang="fr-FR"/>
          </a:p>
        </p:txBody>
      </p:sp>
    </p:spTree>
    <p:extLst>
      <p:ext uri="{BB962C8B-B14F-4D97-AF65-F5344CB8AC3E}">
        <p14:creationId xmlns:p14="http://schemas.microsoft.com/office/powerpoint/2010/main" val="523344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BDBD0F0-0C14-4980-A10C-D7C1168A1E81}" type="datetimeFigureOut">
              <a:rPr lang="fr-FR" smtClean="0"/>
              <a:t>07/09/2024</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AC2C142-FBD1-4D34-B3B1-A5DAB4FE58E9}" type="slidenum">
              <a:rPr lang="fr-FR" smtClean="0"/>
              <a:t>‹N°›</a:t>
            </a:fld>
            <a:endParaRPr lang="fr-FR"/>
          </a:p>
        </p:txBody>
      </p:sp>
    </p:spTree>
    <p:extLst>
      <p:ext uri="{BB962C8B-B14F-4D97-AF65-F5344CB8AC3E}">
        <p14:creationId xmlns:p14="http://schemas.microsoft.com/office/powerpoint/2010/main" val="3078169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BDBD0F0-0C14-4980-A10C-D7C1168A1E81}" type="datetimeFigureOut">
              <a:rPr lang="fr-FR" smtClean="0"/>
              <a:t>07/09/2024</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AC2C142-FBD1-4D34-B3B1-A5DAB4FE58E9}" type="slidenum">
              <a:rPr lang="fr-FR" smtClean="0"/>
              <a:t>‹N°›</a:t>
            </a:fld>
            <a:endParaRPr lang="fr-FR"/>
          </a:p>
        </p:txBody>
      </p:sp>
    </p:spTree>
    <p:extLst>
      <p:ext uri="{BB962C8B-B14F-4D97-AF65-F5344CB8AC3E}">
        <p14:creationId xmlns:p14="http://schemas.microsoft.com/office/powerpoint/2010/main" val="277460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BDBD0F0-0C14-4980-A10C-D7C1168A1E81}" type="datetimeFigureOut">
              <a:rPr lang="fr-FR" smtClean="0"/>
              <a:t>07/09/2024</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AC2C142-FBD1-4D34-B3B1-A5DAB4FE58E9}" type="slidenum">
              <a:rPr lang="fr-FR" smtClean="0"/>
              <a:t>‹N°›</a:t>
            </a:fld>
            <a:endParaRPr lang="fr-FR"/>
          </a:p>
        </p:txBody>
      </p:sp>
    </p:spTree>
    <p:extLst>
      <p:ext uri="{BB962C8B-B14F-4D97-AF65-F5344CB8AC3E}">
        <p14:creationId xmlns:p14="http://schemas.microsoft.com/office/powerpoint/2010/main" val="3304410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BDBD0F0-0C14-4980-A10C-D7C1168A1E81}" type="datetimeFigureOut">
              <a:rPr lang="fr-FR" smtClean="0"/>
              <a:t>07/09/2024</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AC2C142-FBD1-4D34-B3B1-A5DAB4FE58E9}" type="slidenum">
              <a:rPr lang="fr-FR" smtClean="0"/>
              <a:t>‹N°›</a:t>
            </a:fld>
            <a:endParaRPr lang="fr-FR"/>
          </a:p>
        </p:txBody>
      </p:sp>
    </p:spTree>
    <p:extLst>
      <p:ext uri="{BB962C8B-B14F-4D97-AF65-F5344CB8AC3E}">
        <p14:creationId xmlns:p14="http://schemas.microsoft.com/office/powerpoint/2010/main" val="518484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BDBD0F0-0C14-4980-A10C-D7C1168A1E81}" type="datetimeFigureOut">
              <a:rPr lang="fr-FR" smtClean="0"/>
              <a:t>07/09/2024</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AC2C142-FBD1-4D34-B3B1-A5DAB4FE58E9}" type="slidenum">
              <a:rPr lang="fr-FR" smtClean="0"/>
              <a:t>‹N°›</a:t>
            </a:fld>
            <a:endParaRPr lang="fr-FR"/>
          </a:p>
        </p:txBody>
      </p:sp>
    </p:spTree>
    <p:extLst>
      <p:ext uri="{BB962C8B-B14F-4D97-AF65-F5344CB8AC3E}">
        <p14:creationId xmlns:p14="http://schemas.microsoft.com/office/powerpoint/2010/main" val="75475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BDBD0F0-0C14-4980-A10C-D7C1168A1E81}" type="datetimeFigureOut">
              <a:rPr lang="fr-FR" smtClean="0"/>
              <a:t>07/09/2024</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AC2C142-FBD1-4D34-B3B1-A5DAB4FE58E9}" type="slidenum">
              <a:rPr lang="fr-FR" smtClean="0"/>
              <a:t>‹N°›</a:t>
            </a:fld>
            <a:endParaRPr lang="fr-FR"/>
          </a:p>
        </p:txBody>
      </p:sp>
    </p:spTree>
    <p:extLst>
      <p:ext uri="{BB962C8B-B14F-4D97-AF65-F5344CB8AC3E}">
        <p14:creationId xmlns:p14="http://schemas.microsoft.com/office/powerpoint/2010/main" val="692287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DBD0F0-0C14-4980-A10C-D7C1168A1E81}" type="datetimeFigureOut">
              <a:rPr lang="fr-FR" smtClean="0"/>
              <a:t>07/09/2024</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AC2C142-FBD1-4D34-B3B1-A5DAB4FE58E9}" type="slidenum">
              <a:rPr lang="fr-FR" smtClean="0"/>
              <a:t>‹N°›</a:t>
            </a:fld>
            <a:endParaRPr lang="fr-FR"/>
          </a:p>
        </p:txBody>
      </p:sp>
    </p:spTree>
    <p:extLst>
      <p:ext uri="{BB962C8B-B14F-4D97-AF65-F5344CB8AC3E}">
        <p14:creationId xmlns:p14="http://schemas.microsoft.com/office/powerpoint/2010/main" val="4066458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BDBD0F0-0C14-4980-A10C-D7C1168A1E81}" type="datetimeFigureOut">
              <a:rPr lang="fr-FR" smtClean="0"/>
              <a:t>07/09/2024</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AC2C142-FBD1-4D34-B3B1-A5DAB4FE58E9}" type="slidenum">
              <a:rPr lang="fr-FR" smtClean="0"/>
              <a:t>‹N°›</a:t>
            </a:fld>
            <a:endParaRPr lang="fr-FR"/>
          </a:p>
        </p:txBody>
      </p:sp>
    </p:spTree>
    <p:extLst>
      <p:ext uri="{BB962C8B-B14F-4D97-AF65-F5344CB8AC3E}">
        <p14:creationId xmlns:p14="http://schemas.microsoft.com/office/powerpoint/2010/main" val="346168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BDBD0F0-0C14-4980-A10C-D7C1168A1E81}" type="datetimeFigureOut">
              <a:rPr lang="fr-FR" smtClean="0"/>
              <a:t>07/09/2024</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C2C142-FBD1-4D34-B3B1-A5DAB4FE58E9}" type="slidenum">
              <a:rPr lang="fr-FR" smtClean="0"/>
              <a:t>‹N°›</a:t>
            </a:fld>
            <a:endParaRPr lang="fr-FR"/>
          </a:p>
        </p:txBody>
      </p:sp>
    </p:spTree>
    <p:extLst>
      <p:ext uri="{BB962C8B-B14F-4D97-AF65-F5344CB8AC3E}">
        <p14:creationId xmlns:p14="http://schemas.microsoft.com/office/powerpoint/2010/main" val="1118512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BDBD0F0-0C14-4980-A10C-D7C1168A1E81}" type="datetimeFigureOut">
              <a:rPr lang="fr-FR" smtClean="0"/>
              <a:t>07/09/2024</a:t>
            </a:fld>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AC2C142-FBD1-4D34-B3B1-A5DAB4FE58E9}" type="slidenum">
              <a:rPr lang="fr-FR" smtClean="0"/>
              <a:t>‹N°›</a:t>
            </a:fld>
            <a:endParaRPr lang="fr-FR"/>
          </a:p>
        </p:txBody>
      </p:sp>
    </p:spTree>
    <p:extLst>
      <p:ext uri="{BB962C8B-B14F-4D97-AF65-F5344CB8AC3E}">
        <p14:creationId xmlns:p14="http://schemas.microsoft.com/office/powerpoint/2010/main" val="227068939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D960765-74D5-9052-6111-9EA8E360DACB}"/>
              </a:ext>
            </a:extLst>
          </p:cNvPr>
          <p:cNvSpPr>
            <a:spLocks noGrp="1"/>
          </p:cNvSpPr>
          <p:nvPr>
            <p:ph type="title"/>
          </p:nvPr>
        </p:nvSpPr>
        <p:spPr>
          <a:xfrm>
            <a:off x="2197510" y="1634627"/>
            <a:ext cx="8692738" cy="1864004"/>
          </a:xfrm>
          <a:solidFill>
            <a:schemeClr val="accent1">
              <a:lumMod val="20000"/>
              <a:lumOff val="80000"/>
            </a:schemeClr>
          </a:solidFill>
        </p:spPr>
        <p:txBody>
          <a:bodyPr>
            <a:normAutofit/>
          </a:bodyPr>
          <a:lstStyle/>
          <a:p>
            <a:r>
              <a:rPr lang="fr-FR" dirty="0"/>
              <a:t>Anniversaire CSCO Nîmes </a:t>
            </a:r>
            <a:br>
              <a:rPr lang="fr-FR" dirty="0"/>
            </a:br>
            <a:r>
              <a:rPr lang="fr-FR" dirty="0"/>
              <a:t>    14 Septembre 2024 </a:t>
            </a:r>
          </a:p>
        </p:txBody>
      </p:sp>
      <p:sp>
        <p:nvSpPr>
          <p:cNvPr id="5" name="Espace réservé du texte 4">
            <a:extLst>
              <a:ext uri="{FF2B5EF4-FFF2-40B4-BE49-F238E27FC236}">
                <a16:creationId xmlns:a16="http://schemas.microsoft.com/office/drawing/2014/main" id="{9A018DC3-DACD-1EBE-9F40-FDB6843EC5EF}"/>
              </a:ext>
            </a:extLst>
          </p:cNvPr>
          <p:cNvSpPr>
            <a:spLocks noGrp="1"/>
          </p:cNvSpPr>
          <p:nvPr>
            <p:ph type="body" idx="1"/>
          </p:nvPr>
        </p:nvSpPr>
        <p:spPr>
          <a:xfrm>
            <a:off x="-2845109" y="5744249"/>
            <a:ext cx="13312634" cy="1864004"/>
          </a:xfrm>
        </p:spPr>
        <p:txBody>
          <a:bodyPr/>
          <a:lstStyle/>
          <a:p>
            <a:endParaRPr lang="fr-FR" dirty="0"/>
          </a:p>
        </p:txBody>
      </p:sp>
      <p:pic>
        <p:nvPicPr>
          <p:cNvPr id="1028" name="Picture 4" descr="Résultat d’images pour oran">
            <a:extLst>
              <a:ext uri="{FF2B5EF4-FFF2-40B4-BE49-F238E27FC236}">
                <a16:creationId xmlns:a16="http://schemas.microsoft.com/office/drawing/2014/main" id="{2639041E-7787-3E85-0E49-872BAAE60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219" y="3996485"/>
            <a:ext cx="3513471" cy="26797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FA3C1C8-EF99-C219-2846-BCB854117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264" y="3988394"/>
            <a:ext cx="4781507" cy="2687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493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97F1AF-9C41-B44A-FE53-91847196F70B}"/>
              </a:ext>
            </a:extLst>
          </p:cNvPr>
          <p:cNvSpPr>
            <a:spLocks noGrp="1"/>
          </p:cNvSpPr>
          <p:nvPr>
            <p:ph type="title"/>
          </p:nvPr>
        </p:nvSpPr>
        <p:spPr>
          <a:xfrm>
            <a:off x="309717" y="176981"/>
            <a:ext cx="2993922" cy="769797"/>
          </a:xfrm>
        </p:spPr>
        <p:txBody>
          <a:bodyPr/>
          <a:lstStyle/>
          <a:p>
            <a:r>
              <a:rPr lang="fr-FR" dirty="0"/>
              <a:t>Année 2010</a:t>
            </a:r>
          </a:p>
        </p:txBody>
      </p:sp>
      <p:sp>
        <p:nvSpPr>
          <p:cNvPr id="3" name="Espace réservé du contenu 2">
            <a:extLst>
              <a:ext uri="{FF2B5EF4-FFF2-40B4-BE49-F238E27FC236}">
                <a16:creationId xmlns:a16="http://schemas.microsoft.com/office/drawing/2014/main" id="{1F5B753A-22BC-7F26-A50D-4B5CF7E2BA96}"/>
              </a:ext>
            </a:extLst>
          </p:cNvPr>
          <p:cNvSpPr>
            <a:spLocks noGrp="1"/>
          </p:cNvSpPr>
          <p:nvPr>
            <p:ph idx="1"/>
          </p:nvPr>
        </p:nvSpPr>
        <p:spPr>
          <a:xfrm>
            <a:off x="3303639" y="309715"/>
            <a:ext cx="8716295" cy="6371303"/>
          </a:xfrm>
        </p:spPr>
        <p:txBody>
          <a:bodyPr>
            <a:normAutofit fontScale="70000" lnSpcReduction="20000"/>
          </a:bodyPr>
          <a:lstStyle/>
          <a:p>
            <a:r>
              <a:rPr lang="fr-FR" sz="1900" b="1" kern="150" dirty="0">
                <a:effectLst/>
                <a:latin typeface="Arial" panose="020B0604020202020204" pitchFamily="34" charset="0"/>
                <a:ea typeface="Times New Roman" panose="02020603050405020304" pitchFamily="18" charset="0"/>
              </a:rPr>
              <a:t>JANVIER </a:t>
            </a:r>
            <a:r>
              <a:rPr lang="fr-FR" sz="1900" kern="150" dirty="0">
                <a:effectLst/>
                <a:latin typeface="Algerian" panose="04020705040A02060702" pitchFamily="82" charset="0"/>
                <a:ea typeface="Times New Roman" panose="02020603050405020304" pitchFamily="18" charset="0"/>
                <a:cs typeface="Algerian" panose="04020705040A02060702" pitchFamily="82" charset="0"/>
              </a:rPr>
              <a:t>: </a:t>
            </a:r>
            <a:r>
              <a:rPr lang="fr-FR" sz="1900" kern="150" dirty="0">
                <a:effectLst/>
                <a:latin typeface="Arial" panose="020B0604020202020204" pitchFamily="34" charset="0"/>
                <a:ea typeface="Times New Roman" panose="02020603050405020304" pitchFamily="18" charset="0"/>
              </a:rPr>
              <a:t>le 25, rencontre avec M. Vauzelle pour une opération centrée sur le cimetière chrétien de </a:t>
            </a:r>
            <a:r>
              <a:rPr lang="fr-FR" sz="1900" kern="150" dirty="0" err="1">
                <a:effectLst/>
                <a:latin typeface="Arial" panose="020B0604020202020204" pitchFamily="34" charset="0"/>
                <a:ea typeface="Times New Roman" panose="02020603050405020304" pitchFamily="18" charset="0"/>
              </a:rPr>
              <a:t>Tamasouhet</a:t>
            </a:r>
            <a:endParaRPr lang="fr-FR" sz="1900" kern="150" dirty="0">
              <a:effectLst/>
              <a:latin typeface="Times New Roman" panose="02020603050405020304" pitchFamily="18" charset="0"/>
              <a:ea typeface="Times New Roman" panose="02020603050405020304" pitchFamily="18" charset="0"/>
            </a:endParaRPr>
          </a:p>
          <a:p>
            <a:pPr marL="571500" indent="-792480">
              <a:spcAft>
                <a:spcPts val="0"/>
              </a:spcAft>
            </a:pPr>
            <a:r>
              <a:rPr lang="fr-FR" sz="1900" kern="150" dirty="0">
                <a:effectLst/>
                <a:latin typeface="Algerian" panose="04020705040A02060702" pitchFamily="82" charset="0"/>
                <a:ea typeface="Times New Roman" panose="02020603050405020304" pitchFamily="18" charset="0"/>
                <a:cs typeface="Algerian" panose="04020705040A02060702" pitchFamily="82" charset="0"/>
              </a:rPr>
              <a:t>	</a:t>
            </a:r>
            <a:r>
              <a:rPr lang="fr-FR" sz="1900" b="1" kern="150" dirty="0">
                <a:effectLst/>
                <a:latin typeface="Arial" panose="020B0604020202020204" pitchFamily="34" charset="0"/>
                <a:ea typeface="Times New Roman" panose="02020603050405020304" pitchFamily="18" charset="0"/>
              </a:rPr>
              <a:t>Avril :</a:t>
            </a:r>
            <a:r>
              <a:rPr lang="fr-FR" sz="1900" kern="150" dirty="0">
                <a:effectLst/>
                <a:latin typeface="Algerian" panose="04020705040A02060702" pitchFamily="82" charset="0"/>
                <a:ea typeface="Times New Roman" panose="02020603050405020304" pitchFamily="18" charset="0"/>
                <a:cs typeface="Algerian" panose="04020705040A02060702" pitchFamily="82" charset="0"/>
              </a:rPr>
              <a:t> </a:t>
            </a:r>
            <a:r>
              <a:rPr lang="fr-FR" sz="1900" kern="150" dirty="0">
                <a:effectLst/>
                <a:latin typeface="Arial" panose="020B0604020202020204" pitchFamily="34" charset="0"/>
                <a:ea typeface="Times New Roman" panose="02020603050405020304" pitchFamily="18" charset="0"/>
              </a:rPr>
              <a:t>du 25 au 30, MISSION TECHNIQUE EN Oranie .Rencontre des délégués Algériens, analyse technique du site de Tamashouet,</a:t>
            </a:r>
            <a:endParaRPr lang="fr-FR" sz="1900" kern="150" dirty="0">
              <a:effectLst/>
              <a:latin typeface="Times New Roman" panose="02020603050405020304" pitchFamily="18" charset="0"/>
              <a:ea typeface="Times New Roman" panose="02020603050405020304" pitchFamily="18" charset="0"/>
            </a:endParaRPr>
          </a:p>
          <a:p>
            <a:pPr marL="571500">
              <a:spcAft>
                <a:spcPts val="0"/>
              </a:spcAft>
            </a:pPr>
            <a:r>
              <a:rPr lang="fr-FR" sz="1900" kern="150" dirty="0">
                <a:effectLst/>
                <a:latin typeface="Arial" panose="020B0604020202020204" pitchFamily="34" charset="0"/>
                <a:ea typeface="Times New Roman" panose="02020603050405020304" pitchFamily="18" charset="0"/>
              </a:rPr>
              <a:t>visite des cimetières de </a:t>
            </a:r>
            <a:r>
              <a:rPr lang="fr-FR" sz="1900" kern="150" dirty="0" err="1">
                <a:effectLst/>
                <a:latin typeface="Arial" panose="020B0604020202020204" pitchFamily="34" charset="0"/>
                <a:ea typeface="Times New Roman" panose="02020603050405020304" pitchFamily="18" charset="0"/>
              </a:rPr>
              <a:t>Diétri</a:t>
            </a:r>
            <a:r>
              <a:rPr lang="fr-FR" sz="1900" kern="150" dirty="0">
                <a:effectLst/>
                <a:latin typeface="Arial" panose="020B0604020202020204" pitchFamily="34" charset="0"/>
                <a:ea typeface="Times New Roman" panose="02020603050405020304" pitchFamily="18" charset="0"/>
              </a:rPr>
              <a:t> /Sidi Bel Abbes /</a:t>
            </a:r>
            <a:endParaRPr lang="fr-FR" sz="1900" kern="150" dirty="0">
              <a:effectLst/>
              <a:latin typeface="Times New Roman" panose="02020603050405020304" pitchFamily="18" charset="0"/>
              <a:ea typeface="Times New Roman" panose="02020603050405020304" pitchFamily="18" charset="0"/>
            </a:endParaRPr>
          </a:p>
          <a:p>
            <a:pPr marL="571500">
              <a:spcAft>
                <a:spcPts val="0"/>
              </a:spcAft>
            </a:pPr>
            <a:r>
              <a:rPr lang="fr-FR" sz="1900" kern="150" dirty="0">
                <a:effectLst/>
                <a:latin typeface="Arial" panose="020B0604020202020204" pitchFamily="34" charset="0"/>
                <a:ea typeface="Times New Roman" panose="02020603050405020304" pitchFamily="18" charset="0"/>
              </a:rPr>
              <a:t>Ain </a:t>
            </a:r>
            <a:r>
              <a:rPr lang="fr-FR" sz="1900" kern="150" dirty="0" err="1">
                <a:effectLst/>
                <a:latin typeface="Arial" panose="020B0604020202020204" pitchFamily="34" charset="0"/>
                <a:ea typeface="Times New Roman" panose="02020603050405020304" pitchFamily="18" charset="0"/>
              </a:rPr>
              <a:t>Témouchent</a:t>
            </a:r>
            <a:r>
              <a:rPr lang="fr-FR" sz="1900" kern="150" dirty="0">
                <a:effectLst/>
                <a:latin typeface="Arial" panose="020B0604020202020204" pitchFamily="34" charset="0"/>
                <a:ea typeface="Times New Roman" panose="02020603050405020304" pitchFamily="18" charset="0"/>
              </a:rPr>
              <a:t> / Mostaganem /3 MARABOUTS. Rencontre avec le nouveau consul de France M. SORIANO. Entretien avec le </a:t>
            </a:r>
            <a:r>
              <a:rPr lang="fr-FR" sz="1900" kern="150" dirty="0" err="1">
                <a:effectLst/>
                <a:latin typeface="Arial" panose="020B0604020202020204" pitchFamily="34" charset="0"/>
                <a:ea typeface="Times New Roman" panose="02020603050405020304" pitchFamily="18" charset="0"/>
              </a:rPr>
              <a:t>maireD’Oran</a:t>
            </a:r>
            <a:r>
              <a:rPr lang="fr-FR" sz="1900" kern="150" dirty="0">
                <a:effectLst/>
                <a:latin typeface="Arial" panose="020B0604020202020204" pitchFamily="34" charset="0"/>
                <a:ea typeface="Times New Roman" panose="02020603050405020304" pitchFamily="18" charset="0"/>
              </a:rPr>
              <a:t>.</a:t>
            </a:r>
            <a:endParaRPr lang="fr-FR" sz="1900" kern="150" dirty="0">
              <a:effectLst/>
              <a:latin typeface="Times New Roman" panose="02020603050405020304" pitchFamily="18" charset="0"/>
              <a:ea typeface="Times New Roman" panose="02020603050405020304" pitchFamily="18" charset="0"/>
            </a:endParaRPr>
          </a:p>
          <a:p>
            <a:pPr marL="571500">
              <a:spcAft>
                <a:spcPts val="0"/>
              </a:spcAft>
            </a:pPr>
            <a:r>
              <a:rPr lang="fr-FR" sz="1900" b="1" kern="150" dirty="0">
                <a:effectLst/>
                <a:latin typeface="Arial" panose="020B0604020202020204" pitchFamily="34" charset="0"/>
                <a:ea typeface="Times New Roman" panose="02020603050405020304" pitchFamily="18" charset="0"/>
              </a:rPr>
              <a:t>MAI:</a:t>
            </a:r>
            <a:r>
              <a:rPr lang="fr-FR" sz="1900" kern="150" dirty="0">
                <a:effectLst/>
                <a:latin typeface="Arial" panose="020B0604020202020204" pitchFamily="34" charset="0"/>
                <a:ea typeface="Times New Roman" panose="02020603050405020304" pitchFamily="18" charset="0"/>
              </a:rPr>
              <a:t> le 11 à Paris au Palais de l’Elysée une délégation rencontre M. GUENANT.</a:t>
            </a:r>
            <a:endParaRPr lang="fr-FR" sz="1900" kern="150" dirty="0">
              <a:effectLst/>
              <a:latin typeface="Times New Roman" panose="02020603050405020304" pitchFamily="18" charset="0"/>
              <a:ea typeface="Times New Roman" panose="02020603050405020304" pitchFamily="18" charset="0"/>
            </a:endParaRPr>
          </a:p>
          <a:p>
            <a:pPr marL="571500" indent="327660">
              <a:spcAft>
                <a:spcPts val="0"/>
              </a:spcAft>
            </a:pPr>
            <a:r>
              <a:rPr lang="fr-FR" sz="1900" kern="150" dirty="0">
                <a:effectLst/>
                <a:latin typeface="Arial" panose="020B0604020202020204" pitchFamily="34" charset="0"/>
                <a:ea typeface="Times New Roman" panose="02020603050405020304" pitchFamily="18" charset="0"/>
              </a:rPr>
              <a:t>Le 13à Nîmes, stand d’informations  lors du pèlerinage de Santa Cruz. Visite du délégué algérien de Relizane.</a:t>
            </a:r>
            <a:endParaRPr lang="fr-FR" sz="1900" kern="150" dirty="0">
              <a:effectLst/>
              <a:latin typeface="Times New Roman" panose="02020603050405020304" pitchFamily="18" charset="0"/>
              <a:ea typeface="Times New Roman" panose="02020603050405020304" pitchFamily="18" charset="0"/>
            </a:endParaRPr>
          </a:p>
          <a:p>
            <a:pPr marL="571500">
              <a:spcAft>
                <a:spcPts val="0"/>
              </a:spcAft>
            </a:pPr>
            <a:r>
              <a:rPr lang="fr-FR" sz="1900" kern="150" dirty="0">
                <a:effectLst/>
                <a:latin typeface="Arial" panose="020B0604020202020204" pitchFamily="34" charset="0"/>
                <a:ea typeface="Times New Roman" panose="02020603050405020304" pitchFamily="18" charset="0"/>
              </a:rPr>
              <a:t>	Rencontre à paris avec M. TANDONET conseillé, au cabinet du président de la république</a:t>
            </a:r>
            <a:endParaRPr lang="fr-FR" sz="1900" kern="150" dirty="0">
              <a:effectLst/>
              <a:latin typeface="Times New Roman" panose="02020603050405020304" pitchFamily="18" charset="0"/>
              <a:ea typeface="Times New Roman" panose="02020603050405020304" pitchFamily="18" charset="0"/>
            </a:endParaRPr>
          </a:p>
          <a:p>
            <a:pPr marL="571500">
              <a:spcAft>
                <a:spcPts val="0"/>
              </a:spcAft>
            </a:pPr>
            <a:r>
              <a:rPr lang="fr-FR" sz="1900" b="1" kern="150" dirty="0">
                <a:effectLst/>
                <a:latin typeface="Arial" panose="020B0604020202020204" pitchFamily="34" charset="0"/>
                <a:ea typeface="Times New Roman" panose="02020603050405020304" pitchFamily="18" charset="0"/>
              </a:rPr>
              <a:t>JUIN :</a:t>
            </a:r>
            <a:r>
              <a:rPr lang="fr-FR" sz="1900" kern="150" dirty="0">
                <a:effectLst/>
                <a:latin typeface="Arial" panose="020B0604020202020204" pitchFamily="34" charset="0"/>
                <a:ea typeface="Times New Roman" panose="02020603050405020304" pitchFamily="18" charset="0"/>
              </a:rPr>
              <a:t> du 5 au 6, Manifestation à Nice, Aux Soleil DES 2 rives : stand d’informations</a:t>
            </a:r>
            <a:endParaRPr lang="fr-FR" sz="1900" kern="150" dirty="0">
              <a:effectLst/>
              <a:latin typeface="Times New Roman" panose="02020603050405020304" pitchFamily="18" charset="0"/>
              <a:ea typeface="Times New Roman" panose="02020603050405020304" pitchFamily="18" charset="0"/>
            </a:endParaRPr>
          </a:p>
          <a:p>
            <a:pPr marL="571500">
              <a:spcAft>
                <a:spcPts val="0"/>
              </a:spcAft>
            </a:pPr>
            <a:r>
              <a:rPr lang="fr-FR" sz="1900" kern="150" dirty="0">
                <a:effectLst/>
                <a:latin typeface="Arial" panose="020B0604020202020204" pitchFamily="34" charset="0"/>
                <a:ea typeface="Times New Roman" panose="02020603050405020304" pitchFamily="18" charset="0"/>
              </a:rPr>
              <a:t>	Le 25 à l’initiative du Ministère des Affaires étrangères et Européennes à Paris, au Quai d’Orsay, une  délégation a été invitée, ainsi que les membres signataires de la plate forme adoptée par les associations de Rapatries le 25/11/2009, à une réunion  d’informations et de concertation sur l’action de l’état en faveur des Sépultures civiles (rdv en Octobre)</a:t>
            </a:r>
            <a:endParaRPr lang="fr-FR" sz="1900" kern="150" dirty="0">
              <a:effectLst/>
              <a:latin typeface="Times New Roman" panose="02020603050405020304" pitchFamily="18" charset="0"/>
              <a:ea typeface="Times New Roman" panose="02020603050405020304" pitchFamily="18" charset="0"/>
            </a:endParaRPr>
          </a:p>
          <a:p>
            <a:pPr marL="571500">
              <a:spcAft>
                <a:spcPts val="0"/>
              </a:spcAft>
            </a:pPr>
            <a:r>
              <a:rPr lang="fr-FR" sz="1900" kern="150" dirty="0">
                <a:effectLst/>
                <a:latin typeface="Arial" panose="020B0604020202020204" pitchFamily="34" charset="0"/>
                <a:ea typeface="Times New Roman" panose="02020603050405020304" pitchFamily="18" charset="0"/>
              </a:rPr>
              <a:t>	Le 30, un conseil d’administration se tient à Nîmes (Maison Diocésaine)</a:t>
            </a:r>
            <a:endParaRPr lang="fr-FR" sz="1900" kern="150" dirty="0">
              <a:effectLst/>
              <a:latin typeface="Times New Roman" panose="02020603050405020304" pitchFamily="18" charset="0"/>
              <a:ea typeface="Times New Roman" panose="02020603050405020304" pitchFamily="18" charset="0"/>
            </a:endParaRPr>
          </a:p>
          <a:p>
            <a:pPr marL="571500">
              <a:spcAft>
                <a:spcPts val="0"/>
              </a:spcAft>
            </a:pPr>
            <a:r>
              <a:rPr lang="fr-FR" sz="1900" kern="150" dirty="0">
                <a:effectLst/>
                <a:latin typeface="Arial" panose="020B0604020202020204" pitchFamily="34" charset="0"/>
                <a:ea typeface="Times New Roman" panose="02020603050405020304" pitchFamily="18" charset="0"/>
              </a:rPr>
              <a:t>	Durant ce mois des délégués de TOULOUSE sont présents lors de  la cérémonie de regroupement des cimetières chrétiens de </a:t>
            </a:r>
            <a:r>
              <a:rPr lang="de-DE" sz="1900" kern="150" dirty="0">
                <a:effectLst/>
                <a:latin typeface="Arial" panose="020B0604020202020204" pitchFamily="34" charset="0"/>
                <a:ea typeface="Times New Roman" panose="02020603050405020304" pitchFamily="18" charset="0"/>
              </a:rPr>
              <a:t>ES-SENIA.</a:t>
            </a:r>
            <a:endParaRPr lang="fr-FR" sz="1900" kern="150" dirty="0">
              <a:effectLst/>
              <a:latin typeface="Times New Roman" panose="02020603050405020304" pitchFamily="18" charset="0"/>
              <a:ea typeface="Times New Roman" panose="02020603050405020304" pitchFamily="18" charset="0"/>
            </a:endParaRPr>
          </a:p>
          <a:p>
            <a:pPr marL="571500">
              <a:spcAft>
                <a:spcPts val="0"/>
              </a:spcAft>
            </a:pPr>
            <a:r>
              <a:rPr lang="fr-FR" sz="1900" b="1" kern="150" dirty="0">
                <a:effectLst/>
                <a:latin typeface="Arial" panose="020B0604020202020204" pitchFamily="34" charset="0"/>
                <a:ea typeface="Times New Roman" panose="02020603050405020304" pitchFamily="18" charset="0"/>
              </a:rPr>
              <a:t>OCTOBRE :</a:t>
            </a:r>
            <a:r>
              <a:rPr lang="fr-FR" sz="1900" kern="150" dirty="0">
                <a:effectLst/>
                <a:latin typeface="Algerian" panose="04020705040A02060702" pitchFamily="82" charset="0"/>
                <a:ea typeface="Times New Roman" panose="02020603050405020304" pitchFamily="18" charset="0"/>
                <a:cs typeface="Algerian" panose="04020705040A02060702" pitchFamily="82" charset="0"/>
              </a:rPr>
              <a:t> </a:t>
            </a:r>
            <a:r>
              <a:rPr lang="fr-FR" sz="1900" kern="150" dirty="0">
                <a:effectLst/>
                <a:latin typeface="Arial" panose="020B0604020202020204" pitchFamily="34" charset="0"/>
                <a:ea typeface="Times New Roman" panose="02020603050405020304" pitchFamily="18" charset="0"/>
              </a:rPr>
              <a:t>Le 30, une exposition sur les objectifs, les actions et les missions du CSCO est inaugurée a la Maison des Rapatriés, à Aix- en- Provence : de nombreux élus sont présents. Le conseil d’administration a ouvert la séance</a:t>
            </a:r>
            <a:endParaRPr lang="fr-FR" sz="1900" kern="150" dirty="0">
              <a:effectLst/>
              <a:latin typeface="Times New Roman" panose="02020603050405020304" pitchFamily="18" charset="0"/>
              <a:ea typeface="Times New Roman" panose="02020603050405020304" pitchFamily="18" charset="0"/>
            </a:endParaRPr>
          </a:p>
          <a:p>
            <a:pPr marL="571500">
              <a:spcAft>
                <a:spcPts val="0"/>
              </a:spcAft>
            </a:pPr>
            <a:r>
              <a:rPr lang="fr-FR" sz="1900" b="1" kern="150" dirty="0">
                <a:effectLst/>
                <a:latin typeface="Arial" panose="020B0604020202020204" pitchFamily="34" charset="0"/>
                <a:ea typeface="Times New Roman" panose="02020603050405020304" pitchFamily="18" charset="0"/>
              </a:rPr>
              <a:t>NOVEMBRE :</a:t>
            </a:r>
            <a:r>
              <a:rPr lang="fr-FR" sz="1900" kern="150" dirty="0">
                <a:effectLst/>
                <a:latin typeface="Algerian" panose="04020705040A02060702" pitchFamily="82" charset="0"/>
                <a:ea typeface="Times New Roman" panose="02020603050405020304" pitchFamily="18" charset="0"/>
                <a:cs typeface="Algerian" panose="04020705040A02060702" pitchFamily="82" charset="0"/>
              </a:rPr>
              <a:t> </a:t>
            </a:r>
            <a:r>
              <a:rPr lang="fr-FR" sz="1900" kern="150" dirty="0">
                <a:effectLst/>
                <a:latin typeface="Arial" panose="020B0604020202020204" pitchFamily="34" charset="0"/>
                <a:ea typeface="Times New Roman" panose="02020603050405020304" pitchFamily="18" charset="0"/>
              </a:rPr>
              <a:t>Mission en Oranie du 9 au 12 pour signature des marchés de travaux de réhabilitation entre le groupe 7 et le CSCO, finaliser les modalités d’exécution des travaux, visites et cérémonies de dépôt de gerbes dans les cimetières du Petit Lac, de </a:t>
            </a:r>
            <a:r>
              <a:rPr lang="fr-FR" sz="1900" kern="150" dirty="0" err="1">
                <a:effectLst/>
                <a:latin typeface="Arial" panose="020B0604020202020204" pitchFamily="34" charset="0"/>
                <a:ea typeface="Times New Roman" panose="02020603050405020304" pitchFamily="18" charset="0"/>
              </a:rPr>
              <a:t>Tamasouhet</a:t>
            </a:r>
            <a:r>
              <a:rPr lang="fr-FR" sz="1900" kern="150" dirty="0">
                <a:effectLst/>
                <a:latin typeface="Arial" panose="020B0604020202020204" pitchFamily="34" charset="0"/>
                <a:ea typeface="Times New Roman" panose="02020603050405020304" pitchFamily="18" charset="0"/>
              </a:rPr>
              <a:t> et israélite .</a:t>
            </a:r>
            <a:endParaRPr lang="fr-FR" sz="1900" kern="150" dirty="0">
              <a:effectLst/>
              <a:latin typeface="Times New Roman" panose="02020603050405020304" pitchFamily="18" charset="0"/>
              <a:ea typeface="Times New Roman" panose="02020603050405020304" pitchFamily="18" charset="0"/>
            </a:endParaRPr>
          </a:p>
          <a:p>
            <a:pPr marL="571500">
              <a:spcAft>
                <a:spcPts val="0"/>
              </a:spcAft>
            </a:pPr>
            <a:r>
              <a:rPr lang="fr-FR" sz="1900" kern="150" dirty="0">
                <a:effectLst/>
                <a:latin typeface="Arial" panose="020B0604020202020204" pitchFamily="34" charset="0"/>
                <a:ea typeface="Times New Roman" panose="02020603050405020304" pitchFamily="18" charset="0"/>
              </a:rPr>
              <a:t>		Le 29, suite de la réunion de Juin au Quai d’Orsay</a:t>
            </a:r>
            <a:endParaRPr lang="fr-FR" sz="1900" kern="150" dirty="0">
              <a:effectLst/>
              <a:latin typeface="Times New Roman" panose="02020603050405020304" pitchFamily="18" charset="0"/>
              <a:ea typeface="Times New Roman" panose="02020603050405020304" pitchFamily="18" charset="0"/>
            </a:endParaRPr>
          </a:p>
          <a:p>
            <a:pPr marL="539750">
              <a:spcAft>
                <a:spcPts val="0"/>
              </a:spcAft>
            </a:pPr>
            <a:r>
              <a:rPr lang="fr-FR" sz="1900" b="1" kern="150" dirty="0">
                <a:effectLst/>
                <a:latin typeface="Arial" panose="020B0604020202020204" pitchFamily="34" charset="0"/>
                <a:ea typeface="Times New Roman" panose="02020603050405020304" pitchFamily="18" charset="0"/>
              </a:rPr>
              <a:t>Décembre </a:t>
            </a:r>
            <a:r>
              <a:rPr lang="fr-FR" sz="1900" kern="150" dirty="0">
                <a:effectLst/>
                <a:latin typeface="Arial" panose="020B0604020202020204" pitchFamily="34" charset="0"/>
                <a:ea typeface="Times New Roman" panose="02020603050405020304" pitchFamily="18" charset="0"/>
              </a:rPr>
              <a:t>:</a:t>
            </a:r>
            <a:r>
              <a:rPr lang="fr-FR" sz="1900" kern="150" dirty="0">
                <a:effectLst/>
                <a:latin typeface="Algerian" panose="04020705040A02060702" pitchFamily="82" charset="0"/>
                <a:ea typeface="Times New Roman" panose="02020603050405020304" pitchFamily="18" charset="0"/>
                <a:cs typeface="Algerian" panose="04020705040A02060702" pitchFamily="82" charset="0"/>
              </a:rPr>
              <a:t> </a:t>
            </a:r>
            <a:r>
              <a:rPr lang="fr-FR" sz="1900" kern="150" dirty="0">
                <a:effectLst/>
                <a:latin typeface="Arial" panose="020B0604020202020204" pitchFamily="34" charset="0"/>
                <a:ea typeface="Times New Roman" panose="02020603050405020304" pitchFamily="18" charset="0"/>
              </a:rPr>
              <a:t>Le 13, Un conseil d’administration se tient à Nîmes à la maison diocésaine</a:t>
            </a:r>
            <a:endParaRPr lang="fr-FR" sz="1900" kern="15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4208038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5CF334-2F0B-173A-7292-6D0AFF3E4BFF}"/>
              </a:ext>
            </a:extLst>
          </p:cNvPr>
          <p:cNvSpPr>
            <a:spLocks noGrp="1"/>
          </p:cNvSpPr>
          <p:nvPr>
            <p:ph type="title"/>
          </p:nvPr>
        </p:nvSpPr>
        <p:spPr>
          <a:xfrm>
            <a:off x="265471" y="132736"/>
            <a:ext cx="2639961" cy="634180"/>
          </a:xfrm>
        </p:spPr>
        <p:txBody>
          <a:bodyPr>
            <a:normAutofit fontScale="90000"/>
          </a:bodyPr>
          <a:lstStyle/>
          <a:p>
            <a:r>
              <a:rPr lang="fr-FR" dirty="0"/>
              <a:t>Année 2011</a:t>
            </a:r>
          </a:p>
        </p:txBody>
      </p:sp>
      <p:sp>
        <p:nvSpPr>
          <p:cNvPr id="3" name="Espace réservé du contenu 2">
            <a:extLst>
              <a:ext uri="{FF2B5EF4-FFF2-40B4-BE49-F238E27FC236}">
                <a16:creationId xmlns:a16="http://schemas.microsoft.com/office/drawing/2014/main" id="{2ACC85B9-D56D-4707-C9DA-924783E296D2}"/>
              </a:ext>
            </a:extLst>
          </p:cNvPr>
          <p:cNvSpPr>
            <a:spLocks noGrp="1"/>
          </p:cNvSpPr>
          <p:nvPr>
            <p:ph idx="1"/>
          </p:nvPr>
        </p:nvSpPr>
        <p:spPr>
          <a:xfrm>
            <a:off x="3082412" y="368709"/>
            <a:ext cx="8422199" cy="6312309"/>
          </a:xfrm>
        </p:spPr>
        <p:txBody>
          <a:bodyPr>
            <a:normAutofit fontScale="92500" lnSpcReduction="10000"/>
          </a:bodyPr>
          <a:lstStyle/>
          <a:p>
            <a:r>
              <a:rPr lang="fr-FR" sz="1800" b="1" kern="150" dirty="0">
                <a:effectLst/>
                <a:latin typeface="Arial" panose="020B0604020202020204" pitchFamily="34" charset="0"/>
                <a:ea typeface="Times New Roman" panose="02020603050405020304" pitchFamily="18" charset="0"/>
              </a:rPr>
              <a:t>FEVRIER </a:t>
            </a:r>
            <a:r>
              <a:rPr lang="fr-FR" sz="1800" kern="150" dirty="0">
                <a:effectLst/>
                <a:latin typeface="Arial" panose="020B0604020202020204" pitchFamily="34" charset="0"/>
                <a:ea typeface="Times New Roman" panose="02020603050405020304" pitchFamily="18" charset="0"/>
              </a:rPr>
              <a:t>: Le 5, assemblée générale du CSCO à Santa- Cruz, Nîmes</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Le 10, en matinée une Délégation est reçue en Mairie du Cannet (06) par le chef de cabinet et l’attaché parlementaire de MM. M. TABAROT Député Maire</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Le 10 après midi, à Nice une délégation est invitée à la première Commission Communale Consultative relative a la réhabilitation des Cimetières d’ Algérie à l’initiative du député maire M. C. ESTROSI et de la déléguée aux Rapatriés Mme A. RAMPAL et regroupant diverses associations nationales</a:t>
            </a:r>
            <a:endParaRPr lang="fr-FR" sz="1800" kern="150" dirty="0">
              <a:effectLst/>
              <a:latin typeface="Times New Roman" panose="02020603050405020304" pitchFamily="18" charset="0"/>
              <a:ea typeface="Times New Roman" panose="02020603050405020304" pitchFamily="18" charset="0"/>
            </a:endParaRPr>
          </a:p>
          <a:p>
            <a:pPr marL="449580" indent="449580">
              <a:spcAft>
                <a:spcPts val="0"/>
              </a:spcAft>
            </a:pPr>
            <a:r>
              <a:rPr lang="fr-FR" sz="1800" kern="150" dirty="0">
                <a:effectLst/>
                <a:latin typeface="Arial" panose="020B0604020202020204" pitchFamily="34" charset="0"/>
                <a:ea typeface="Times New Roman" panose="02020603050405020304" pitchFamily="18" charset="0"/>
              </a:rPr>
              <a:t>Du 10 au 16, L’exposition « Notre Dignité Passe Par la Leur « sert de support</a:t>
            </a:r>
            <a:r>
              <a:rPr lang="fr-FR" sz="1800" kern="150" dirty="0">
                <a:effectLst/>
                <a:latin typeface="Algerian" panose="04020705040A02060702" pitchFamily="82" charset="0"/>
                <a:ea typeface="Times New Roman" panose="02020603050405020304" pitchFamily="18" charset="0"/>
                <a:cs typeface="Algerian" panose="04020705040A02060702" pitchFamily="82" charset="0"/>
              </a:rPr>
              <a:t>. </a:t>
            </a:r>
            <a:endParaRPr lang="fr-FR" sz="1800" kern="150" dirty="0">
              <a:effectLst/>
              <a:latin typeface="Times New Roman" panose="02020603050405020304" pitchFamily="18" charset="0"/>
              <a:ea typeface="Times New Roman" panose="02020603050405020304" pitchFamily="18" charset="0"/>
            </a:endParaRPr>
          </a:p>
          <a:p>
            <a:pPr marL="449580" indent="449580">
              <a:spcAft>
                <a:spcPts val="0"/>
              </a:spcAft>
            </a:pPr>
            <a:r>
              <a:rPr lang="fr-FR" sz="1800" b="1" kern="150" dirty="0">
                <a:effectLst/>
                <a:latin typeface="Arial" panose="020B0604020202020204" pitchFamily="34" charset="0"/>
                <a:ea typeface="Times New Roman" panose="02020603050405020304" pitchFamily="18" charset="0"/>
              </a:rPr>
              <a:t>AVRIL</a:t>
            </a:r>
            <a:r>
              <a:rPr lang="fr-FR" sz="1800" kern="150" dirty="0">
                <a:effectLst/>
                <a:latin typeface="Arial" panose="020B0604020202020204" pitchFamily="34" charset="0"/>
                <a:ea typeface="Times New Roman" panose="02020603050405020304" pitchFamily="18" charset="0"/>
              </a:rPr>
              <a:t> : Travaux CARRE 21 à Tamashouet</a:t>
            </a:r>
            <a:r>
              <a:rPr lang="fr-FR" sz="1800" kern="150" dirty="0">
                <a:effectLst/>
                <a:latin typeface="Algerian" panose="04020705040A02060702" pitchFamily="82" charset="0"/>
                <a:ea typeface="Times New Roman" panose="02020603050405020304" pitchFamily="18" charset="0"/>
                <a:cs typeface="Algerian" panose="04020705040A02060702" pitchFamily="82" charset="0"/>
              </a:rPr>
              <a:t>  </a:t>
            </a:r>
            <a:r>
              <a:rPr lang="fr-FR" sz="1800" kern="150" dirty="0">
                <a:effectLst/>
                <a:latin typeface="Arial" panose="020B0604020202020204" pitchFamily="34" charset="0"/>
                <a:ea typeface="Times New Roman" panose="02020603050405020304" pitchFamily="18" charset="0"/>
              </a:rPr>
              <a:t>grâce à une subvention de Nîmes. </a:t>
            </a:r>
            <a:endParaRPr lang="fr-FR" sz="1800" kern="150" dirty="0">
              <a:effectLst/>
              <a:latin typeface="Times New Roman" panose="02020603050405020304" pitchFamily="18" charset="0"/>
              <a:ea typeface="Times New Roman" panose="02020603050405020304" pitchFamily="18" charset="0"/>
            </a:endParaRPr>
          </a:p>
          <a:p>
            <a:pPr marL="449580" indent="449580">
              <a:spcAft>
                <a:spcPts val="0"/>
              </a:spcAft>
            </a:pPr>
            <a:r>
              <a:rPr lang="fr-FR" sz="1800" b="1" kern="150" dirty="0">
                <a:effectLst/>
                <a:latin typeface="Arial" panose="020B0604020202020204" pitchFamily="34" charset="0"/>
                <a:ea typeface="Times New Roman" panose="02020603050405020304" pitchFamily="18" charset="0"/>
              </a:rPr>
              <a:t>JUIN :</a:t>
            </a:r>
            <a:r>
              <a:rPr lang="fr-FR" sz="1800" kern="150" dirty="0">
                <a:effectLst/>
                <a:latin typeface="Arial" panose="020B0604020202020204" pitchFamily="34" charset="0"/>
                <a:ea typeface="Times New Roman" panose="02020603050405020304" pitchFamily="18" charset="0"/>
              </a:rPr>
              <a:t> le 2, stand d’informations lors du Pèlerinage de l’Ascension à Santa Cruz (Nîmes)</a:t>
            </a:r>
            <a:endParaRPr lang="fr-FR" sz="1800" kern="150" dirty="0">
              <a:effectLst/>
              <a:latin typeface="Times New Roman" panose="02020603050405020304" pitchFamily="18" charset="0"/>
              <a:ea typeface="Times New Roman" panose="02020603050405020304" pitchFamily="18" charset="0"/>
            </a:endParaRPr>
          </a:p>
          <a:p>
            <a:pPr marL="449580" indent="449580">
              <a:spcAft>
                <a:spcPts val="0"/>
              </a:spcAft>
            </a:pPr>
            <a:r>
              <a:rPr lang="fr-FR" sz="1800" kern="150" dirty="0">
                <a:effectLst/>
                <a:latin typeface="Arial" panose="020B0604020202020204" pitchFamily="34" charset="0"/>
                <a:ea typeface="Times New Roman" panose="02020603050405020304" pitchFamily="18" charset="0"/>
              </a:rPr>
              <a:t>	Le 4 et 5 à Nice stand d’informations « Aux  Soleil des 2 Rives « </a:t>
            </a:r>
            <a:endParaRPr lang="fr-FR" sz="1800" kern="150" dirty="0">
              <a:effectLst/>
              <a:latin typeface="Times New Roman" panose="02020603050405020304" pitchFamily="18" charset="0"/>
              <a:ea typeface="Times New Roman" panose="02020603050405020304" pitchFamily="18" charset="0"/>
            </a:endParaRPr>
          </a:p>
          <a:p>
            <a:pPr marL="449580" indent="449580">
              <a:spcAft>
                <a:spcPts val="0"/>
              </a:spcAft>
            </a:pPr>
            <a:r>
              <a:rPr lang="fr-FR" sz="1800" b="1" kern="150" dirty="0">
                <a:effectLst/>
                <a:latin typeface="Arial" panose="020B0604020202020204" pitchFamily="34" charset="0"/>
                <a:ea typeface="Times New Roman" panose="02020603050405020304" pitchFamily="18" charset="0"/>
              </a:rPr>
              <a:t>SEPTEMBRE</a:t>
            </a:r>
            <a:r>
              <a:rPr lang="fr-FR" sz="1800" kern="150" dirty="0">
                <a:effectLst/>
                <a:latin typeface="Arial" panose="020B0604020202020204" pitchFamily="34" charset="0"/>
                <a:ea typeface="Times New Roman" panose="02020603050405020304" pitchFamily="18" charset="0"/>
              </a:rPr>
              <a:t> : réception du Rapport du G7, concernant le regroupement des 11 Cimetières de la Wilaya de Relizane </a:t>
            </a:r>
            <a:endParaRPr lang="fr-FR" sz="1800" kern="150" dirty="0">
              <a:effectLst/>
              <a:latin typeface="Times New Roman" panose="02020603050405020304" pitchFamily="18" charset="0"/>
              <a:ea typeface="Times New Roman" panose="02020603050405020304" pitchFamily="18" charset="0"/>
            </a:endParaRPr>
          </a:p>
          <a:p>
            <a:pPr marL="449580" indent="449580">
              <a:spcAft>
                <a:spcPts val="0"/>
              </a:spcAft>
            </a:pPr>
            <a:r>
              <a:rPr lang="fr-FR" sz="1800" b="1" kern="150" dirty="0">
                <a:effectLst/>
                <a:latin typeface="Arial" panose="020B0604020202020204" pitchFamily="34" charset="0"/>
                <a:ea typeface="Times New Roman" panose="02020603050405020304" pitchFamily="18" charset="0"/>
              </a:rPr>
              <a:t>OCTOBRE </a:t>
            </a:r>
            <a:r>
              <a:rPr lang="fr-FR" sz="1800" kern="150" dirty="0">
                <a:effectLst/>
                <a:latin typeface="Arial" panose="020B0604020202020204" pitchFamily="34" charset="0"/>
                <a:ea typeface="Times New Roman" panose="02020603050405020304" pitchFamily="18" charset="0"/>
              </a:rPr>
              <a:t>: le 7, la délégation 06 assiste au Conseil Municipal de la ville de Nice. Un vote à l’unanimité d’une subvention de 22000€ sera attribué directement au CSCO pour le Cimetière d’Ain T'émouchent.</a:t>
            </a:r>
            <a:endParaRPr lang="fr-FR" sz="1800" kern="150" dirty="0">
              <a:effectLst/>
              <a:latin typeface="Times New Roman" panose="02020603050405020304" pitchFamily="18" charset="0"/>
              <a:ea typeface="Times New Roman" panose="02020603050405020304" pitchFamily="18" charset="0"/>
            </a:endParaRPr>
          </a:p>
          <a:p>
            <a:pPr marL="449580" indent="449580">
              <a:spcAft>
                <a:spcPts val="0"/>
              </a:spcAft>
            </a:pPr>
            <a:r>
              <a:rPr lang="fr-FR" sz="1800" b="1" kern="150" dirty="0">
                <a:effectLst/>
                <a:latin typeface="Arial" panose="020B0604020202020204" pitchFamily="34" charset="0"/>
                <a:ea typeface="Times New Roman" panose="02020603050405020304" pitchFamily="18" charset="0"/>
              </a:rPr>
              <a:t>DECEMBRE</a:t>
            </a:r>
            <a:r>
              <a:rPr lang="fr-FR" sz="1800" kern="150" dirty="0">
                <a:effectLst/>
                <a:latin typeface="Arial" panose="020B0604020202020204" pitchFamily="34" charset="0"/>
                <a:ea typeface="Times New Roman" panose="02020603050405020304" pitchFamily="18" charset="0"/>
              </a:rPr>
              <a:t> : les 3 et 4, stand d’information à Antibes lors du Rassemblement National des Français d’Algérie</a:t>
            </a:r>
            <a:endParaRPr lang="fr-FR" sz="1800" kern="15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520853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8EA0E8-5DD8-0835-CF9E-1F3D84550FAF}"/>
              </a:ext>
            </a:extLst>
          </p:cNvPr>
          <p:cNvSpPr>
            <a:spLocks noGrp="1"/>
          </p:cNvSpPr>
          <p:nvPr>
            <p:ph type="title"/>
          </p:nvPr>
        </p:nvSpPr>
        <p:spPr>
          <a:xfrm>
            <a:off x="191730" y="117987"/>
            <a:ext cx="2905432" cy="828791"/>
          </a:xfrm>
        </p:spPr>
        <p:txBody>
          <a:bodyPr/>
          <a:lstStyle/>
          <a:p>
            <a:r>
              <a:rPr lang="fr-FR" dirty="0"/>
              <a:t>Année 2012</a:t>
            </a:r>
          </a:p>
        </p:txBody>
      </p:sp>
      <p:sp>
        <p:nvSpPr>
          <p:cNvPr id="3" name="Espace réservé du contenu 2">
            <a:extLst>
              <a:ext uri="{FF2B5EF4-FFF2-40B4-BE49-F238E27FC236}">
                <a16:creationId xmlns:a16="http://schemas.microsoft.com/office/drawing/2014/main" id="{1B1DA8C7-D749-3DE1-835B-4E9B72351F63}"/>
              </a:ext>
            </a:extLst>
          </p:cNvPr>
          <p:cNvSpPr>
            <a:spLocks noGrp="1"/>
          </p:cNvSpPr>
          <p:nvPr>
            <p:ph idx="1"/>
          </p:nvPr>
        </p:nvSpPr>
        <p:spPr>
          <a:xfrm>
            <a:off x="3259394" y="545690"/>
            <a:ext cx="8740876" cy="5928852"/>
          </a:xfrm>
        </p:spPr>
        <p:txBody>
          <a:bodyPr>
            <a:normAutofit fontScale="92500" lnSpcReduction="10000"/>
          </a:bodyPr>
          <a:lstStyle/>
          <a:p>
            <a:r>
              <a:rPr lang="fr-FR" sz="1800" b="1" kern="150" dirty="0">
                <a:effectLst/>
                <a:latin typeface="Arial" panose="020B0604020202020204" pitchFamily="34" charset="0"/>
                <a:ea typeface="Times New Roman" panose="02020603050405020304" pitchFamily="18" charset="0"/>
              </a:rPr>
              <a:t>FEVRIER </a:t>
            </a:r>
            <a:r>
              <a:rPr lang="fr-FR" sz="1800" kern="150" dirty="0">
                <a:effectLst/>
                <a:latin typeface="Arial" panose="020B0604020202020204" pitchFamily="34" charset="0"/>
                <a:ea typeface="Times New Roman" panose="02020603050405020304" pitchFamily="18" charset="0"/>
              </a:rPr>
              <a:t>: le 2, le G7 nous annonce la fin des travaux du Cimetière d’Ain </a:t>
            </a:r>
            <a:r>
              <a:rPr lang="fr-FR" sz="1800" kern="150" dirty="0" err="1">
                <a:effectLst/>
                <a:latin typeface="Arial" panose="020B0604020202020204" pitchFamily="34" charset="0"/>
                <a:ea typeface="Times New Roman" panose="02020603050405020304" pitchFamily="18" charset="0"/>
              </a:rPr>
              <a:t>Témouchent</a:t>
            </a:r>
            <a:r>
              <a:rPr lang="fr-FR" sz="1800" kern="150" dirty="0">
                <a:effectLst/>
                <a:latin typeface="Arial" panose="020B0604020202020204" pitchFamily="34" charset="0"/>
                <a:ea typeface="Times New Roman" panose="02020603050405020304" pitchFamily="18" charset="0"/>
              </a:rPr>
              <a:t>.</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Le 4, Assemblée Générale du CSCO à Nîmes.</a:t>
            </a:r>
            <a:endParaRPr lang="fr-FR" sz="1800" kern="150" dirty="0">
              <a:effectLst/>
              <a:latin typeface="Times New Roman" panose="02020603050405020304" pitchFamily="18" charset="0"/>
              <a:ea typeface="Times New Roman" panose="02020603050405020304" pitchFamily="18" charset="0"/>
            </a:endParaRPr>
          </a:p>
          <a:p>
            <a:pPr marL="0" indent="0">
              <a:buNone/>
            </a:pPr>
            <a:endParaRPr lang="fr-FR" sz="1800" kern="150" dirty="0">
              <a:effectLst/>
              <a:latin typeface="Times New Roman" panose="02020603050405020304" pitchFamily="18" charset="0"/>
              <a:ea typeface="Times New Roman" panose="02020603050405020304" pitchFamily="18" charset="0"/>
            </a:endParaRPr>
          </a:p>
          <a:p>
            <a:pPr marL="449580" indent="449580">
              <a:spcAft>
                <a:spcPts val="0"/>
              </a:spcAft>
            </a:pPr>
            <a:r>
              <a:rPr lang="fr-FR" sz="1800" b="1" kern="150" dirty="0">
                <a:effectLst/>
                <a:latin typeface="Arial" panose="020B0604020202020204" pitchFamily="34" charset="0"/>
                <a:ea typeface="Times New Roman" panose="02020603050405020304" pitchFamily="18" charset="0"/>
              </a:rPr>
              <a:t>MAI</a:t>
            </a:r>
            <a:r>
              <a:rPr lang="fr-FR" sz="1800" kern="150" dirty="0">
                <a:effectLst/>
                <a:latin typeface="Arial" panose="020B0604020202020204" pitchFamily="34" charset="0"/>
                <a:ea typeface="Times New Roman" panose="02020603050405020304" pitchFamily="18" charset="0"/>
              </a:rPr>
              <a:t> : le 12 Messe de Commémoration du Cinquantenaire à La Major à Marseille. Participation des membres du CSCO.</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Le 17, Stand d’informations lors de l’Ascension à Nîmes</a:t>
            </a:r>
            <a:endParaRPr lang="fr-FR" sz="1800" kern="150" dirty="0">
              <a:effectLst/>
              <a:latin typeface="Times New Roman" panose="02020603050405020304" pitchFamily="18" charset="0"/>
              <a:ea typeface="Times New Roman" panose="02020603050405020304" pitchFamily="18" charset="0"/>
            </a:endParaRPr>
          </a:p>
          <a:p>
            <a:pPr marL="0" indent="0">
              <a:buNone/>
            </a:pPr>
            <a:endParaRPr lang="fr-FR" sz="1800" kern="150" dirty="0">
              <a:effectLst/>
              <a:latin typeface="Times New Roman" panose="02020603050405020304" pitchFamily="18" charset="0"/>
              <a:ea typeface="Times New Roman" panose="02020603050405020304" pitchFamily="18" charset="0"/>
            </a:endParaRPr>
          </a:p>
          <a:p>
            <a:pPr marL="449580" indent="449580">
              <a:spcAft>
                <a:spcPts val="0"/>
              </a:spcAft>
            </a:pPr>
            <a:r>
              <a:rPr lang="fr-FR" sz="1800" b="1" kern="150" dirty="0">
                <a:effectLst/>
                <a:latin typeface="Arial" panose="020B0604020202020204" pitchFamily="34" charset="0"/>
                <a:ea typeface="Times New Roman" panose="02020603050405020304" pitchFamily="18" charset="0"/>
              </a:rPr>
              <a:t>JUIN </a:t>
            </a:r>
            <a:r>
              <a:rPr lang="fr-FR" sz="1800" kern="150" dirty="0">
                <a:effectLst/>
                <a:latin typeface="Arial" panose="020B0604020202020204" pitchFamily="34" charset="0"/>
                <a:ea typeface="Times New Roman" panose="02020603050405020304" pitchFamily="18" charset="0"/>
              </a:rPr>
              <a:t>: Présence de la délégation 06 Aux Soleil des 2 Rives pour la Commémoration du Cinquantenaire de l’Exode à Nice.</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Le 23 et 24, exposition du CSCO pour le Cinquantenaire de l’Exode à Nîmes</a:t>
            </a:r>
            <a:endParaRPr lang="fr-FR" sz="1800" kern="150" dirty="0">
              <a:effectLst/>
              <a:latin typeface="Times New Roman" panose="02020603050405020304" pitchFamily="18" charset="0"/>
              <a:ea typeface="Times New Roman" panose="02020603050405020304" pitchFamily="18" charset="0"/>
            </a:endParaRPr>
          </a:p>
          <a:p>
            <a:pPr marL="571500" indent="449580">
              <a:spcAft>
                <a:spcPts val="0"/>
              </a:spcAft>
            </a:pPr>
            <a:r>
              <a:rPr lang="fr-FR" sz="1800" b="1" kern="150" dirty="0">
                <a:effectLst/>
                <a:latin typeface="Arial" panose="020B0604020202020204" pitchFamily="34" charset="0"/>
                <a:ea typeface="Times New Roman" panose="02020603050405020304" pitchFamily="18" charset="0"/>
              </a:rPr>
              <a:t>AOUT </a:t>
            </a:r>
            <a:r>
              <a:rPr lang="fr-FR" sz="1800" kern="150" dirty="0">
                <a:effectLst/>
                <a:latin typeface="Arial" panose="020B0604020202020204" pitchFamily="34" charset="0"/>
                <a:ea typeface="Times New Roman" panose="02020603050405020304" pitchFamily="18" charset="0"/>
              </a:rPr>
              <a:t>: Déménagement des bureaux du CSCO au nouveau siège : 344 rue Pierre Gamel à Nîmes </a:t>
            </a:r>
            <a:endParaRPr lang="fr-FR" sz="1800" kern="150" dirty="0">
              <a:effectLst/>
              <a:latin typeface="Times New Roman" panose="02020603050405020304" pitchFamily="18" charset="0"/>
              <a:ea typeface="Times New Roman" panose="02020603050405020304" pitchFamily="18" charset="0"/>
            </a:endParaRPr>
          </a:p>
          <a:p>
            <a:pPr marL="449580" indent="449580">
              <a:spcAft>
                <a:spcPts val="0"/>
              </a:spcAft>
            </a:pPr>
            <a:r>
              <a:rPr lang="fr-FR" sz="1800" b="1" kern="150" dirty="0">
                <a:effectLst/>
                <a:latin typeface="Arial" panose="020B0604020202020204" pitchFamily="34" charset="0"/>
                <a:ea typeface="Times New Roman" panose="02020603050405020304" pitchFamily="18" charset="0"/>
              </a:rPr>
              <a:t>SEPTEMBRE </a:t>
            </a:r>
            <a:r>
              <a:rPr lang="fr-FR" sz="1800" kern="150" dirty="0">
                <a:effectLst/>
                <a:latin typeface="Arial" panose="020B0604020202020204" pitchFamily="34" charset="0"/>
                <a:ea typeface="Times New Roman" panose="02020603050405020304" pitchFamily="18" charset="0"/>
              </a:rPr>
              <a:t>: du 21 au 22, exposition du CSCO pour le Cinquantenaire de l’Exode à Marignane </a:t>
            </a:r>
            <a:endParaRPr lang="fr-FR" sz="1800" kern="150" dirty="0">
              <a:effectLst/>
              <a:latin typeface="Times New Roman" panose="02020603050405020304" pitchFamily="18" charset="0"/>
              <a:ea typeface="Times New Roman" panose="02020603050405020304" pitchFamily="18" charset="0"/>
            </a:endParaRPr>
          </a:p>
          <a:p>
            <a:pPr marL="449580" indent="449580">
              <a:spcAft>
                <a:spcPts val="0"/>
              </a:spcAft>
            </a:pPr>
            <a:r>
              <a:rPr lang="fr-FR" sz="1800" b="1" kern="150" dirty="0">
                <a:effectLst/>
                <a:latin typeface="Arial" panose="020B0604020202020204" pitchFamily="34" charset="0"/>
                <a:ea typeface="Times New Roman" panose="02020603050405020304" pitchFamily="18" charset="0"/>
              </a:rPr>
              <a:t>OCTOBRE :</a:t>
            </a:r>
            <a:r>
              <a:rPr lang="fr-FR" sz="1800" kern="150" dirty="0">
                <a:effectLst/>
                <a:latin typeface="Arial" panose="020B0604020202020204" pitchFamily="34" charset="0"/>
                <a:ea typeface="Times New Roman" panose="02020603050405020304" pitchFamily="18" charset="0"/>
              </a:rPr>
              <a:t> Lors d’un séjour ayant débuté le 11 Septembre jusqu’au 18 </a:t>
            </a:r>
            <a:r>
              <a:rPr lang="fr-FR" sz="1800" kern="150" dirty="0" err="1">
                <a:effectLst/>
                <a:latin typeface="Arial" panose="020B0604020202020204" pitchFamily="34" charset="0"/>
                <a:ea typeface="Times New Roman" panose="02020603050405020304" pitchFamily="18" charset="0"/>
              </a:rPr>
              <a:t>Oct</a:t>
            </a:r>
            <a:r>
              <a:rPr lang="fr-FR" sz="1800" kern="150" dirty="0">
                <a:effectLst/>
                <a:latin typeface="Arial" panose="020B0604020202020204" pitchFamily="34" charset="0"/>
                <a:ea typeface="Times New Roman" panose="02020603050405020304" pitchFamily="18" charset="0"/>
              </a:rPr>
              <a:t>, visite de plusieurs sites par M de Santa Barbara qui nous a établi un Rapport sur l’état des lieux de plusieurs Cimetières et rencontres effectuées.</a:t>
            </a:r>
            <a:endParaRPr lang="fr-FR" sz="1800" kern="150" dirty="0">
              <a:effectLst/>
              <a:latin typeface="Times New Roman" panose="02020603050405020304" pitchFamily="18" charset="0"/>
              <a:ea typeface="Times New Roman" panose="02020603050405020304" pitchFamily="18" charset="0"/>
            </a:endParaRPr>
          </a:p>
          <a:p>
            <a:r>
              <a:rPr lang="fr-FR" sz="1800" b="1" dirty="0">
                <a:effectLst/>
                <a:latin typeface="Arial" panose="020B0604020202020204" pitchFamily="34" charset="0"/>
                <a:ea typeface="SimSun" panose="02010600030101010101" pitchFamily="2" charset="-122"/>
              </a:rPr>
              <a:t>NOVEMBRE </a:t>
            </a:r>
            <a:r>
              <a:rPr lang="fr-FR" sz="1800" dirty="0">
                <a:effectLst/>
                <a:latin typeface="Arial" panose="020B0604020202020204" pitchFamily="34" charset="0"/>
                <a:ea typeface="SimSun" panose="02010600030101010101" pitchFamily="2" charset="-122"/>
              </a:rPr>
              <a:t>: le 27 Conseil d’Administration du CSCO</a:t>
            </a:r>
            <a:endParaRPr lang="fr-FR" dirty="0"/>
          </a:p>
        </p:txBody>
      </p:sp>
    </p:spTree>
    <p:extLst>
      <p:ext uri="{BB962C8B-B14F-4D97-AF65-F5344CB8AC3E}">
        <p14:creationId xmlns:p14="http://schemas.microsoft.com/office/powerpoint/2010/main" val="3183733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BF46E8-167D-0DB0-62B6-DD39AE4F6D72}"/>
              </a:ext>
            </a:extLst>
          </p:cNvPr>
          <p:cNvSpPr>
            <a:spLocks noGrp="1"/>
          </p:cNvSpPr>
          <p:nvPr>
            <p:ph type="title"/>
          </p:nvPr>
        </p:nvSpPr>
        <p:spPr>
          <a:xfrm>
            <a:off x="339213" y="0"/>
            <a:ext cx="3067664" cy="796413"/>
          </a:xfrm>
        </p:spPr>
        <p:txBody>
          <a:bodyPr/>
          <a:lstStyle/>
          <a:p>
            <a:r>
              <a:rPr lang="fr-FR" dirty="0"/>
              <a:t>Année 2013</a:t>
            </a:r>
          </a:p>
        </p:txBody>
      </p:sp>
      <p:sp>
        <p:nvSpPr>
          <p:cNvPr id="3" name="Espace réservé du contenu 2">
            <a:extLst>
              <a:ext uri="{FF2B5EF4-FFF2-40B4-BE49-F238E27FC236}">
                <a16:creationId xmlns:a16="http://schemas.microsoft.com/office/drawing/2014/main" id="{23AB7927-7AC7-BD33-257F-1B5F3F8BFBC7}"/>
              </a:ext>
            </a:extLst>
          </p:cNvPr>
          <p:cNvSpPr>
            <a:spLocks noGrp="1"/>
          </p:cNvSpPr>
          <p:nvPr>
            <p:ph idx="1"/>
          </p:nvPr>
        </p:nvSpPr>
        <p:spPr>
          <a:xfrm>
            <a:off x="3244644" y="545690"/>
            <a:ext cx="8259967" cy="5884607"/>
          </a:xfrm>
        </p:spPr>
        <p:txBody>
          <a:bodyPr>
            <a:normAutofit/>
          </a:bodyPr>
          <a:lstStyle/>
          <a:p>
            <a:r>
              <a:rPr lang="fr-FR" sz="1800" b="1" kern="150" dirty="0">
                <a:effectLst/>
                <a:latin typeface="Times New Roman" panose="02020603050405020304" pitchFamily="18"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JANVIER</a:t>
            </a:r>
            <a:r>
              <a:rPr lang="fr-FR" sz="1800" b="1" kern="150" dirty="0">
                <a:effectLst/>
                <a:latin typeface="Times New Roman" panose="02020603050405020304" pitchFamily="18" charset="0"/>
                <a:ea typeface="Times New Roman" panose="02020603050405020304" pitchFamily="18" charset="0"/>
              </a:rPr>
              <a:t> </a:t>
            </a:r>
            <a:r>
              <a:rPr lang="fr-FR" sz="1800" kern="150" dirty="0">
                <a:effectLst/>
                <a:latin typeface="Arial" panose="020B0604020202020204" pitchFamily="34" charset="0"/>
                <a:ea typeface="Times New Roman" panose="02020603050405020304" pitchFamily="18" charset="0"/>
              </a:rPr>
              <a:t>les 3 participations de 2 représentants du CSCO à la Réunion des Associations de Rapatriées l’invitation du Ministre des Anciens Combattants à Paris (</a:t>
            </a:r>
            <a:r>
              <a:rPr lang="fr-FR" sz="1800" kern="150" dirty="0" err="1">
                <a:effectLst/>
                <a:latin typeface="Arial" panose="020B0604020202020204" pitchFamily="34" charset="0"/>
                <a:ea typeface="Times New Roman" panose="02020603050405020304" pitchFamily="18" charset="0"/>
              </a:rPr>
              <a:t>JF.Vallat</a:t>
            </a:r>
            <a:r>
              <a:rPr lang="fr-FR" sz="1800" kern="150" dirty="0">
                <a:effectLst/>
                <a:latin typeface="Arial" panose="020B0604020202020204" pitchFamily="34" charset="0"/>
                <a:ea typeface="Times New Roman" panose="02020603050405020304" pitchFamily="18" charset="0"/>
              </a:rPr>
              <a:t> et </a:t>
            </a:r>
            <a:r>
              <a:rPr lang="fr-FR" sz="1800" kern="150" dirty="0" err="1">
                <a:effectLst/>
                <a:latin typeface="Arial" panose="020B0604020202020204" pitchFamily="34" charset="0"/>
                <a:ea typeface="Times New Roman" panose="02020603050405020304" pitchFamily="18" charset="0"/>
              </a:rPr>
              <a:t>G.Garcia</a:t>
            </a:r>
            <a:r>
              <a:rPr lang="fr-FR" sz="1800" kern="150" dirty="0">
                <a:effectLst/>
                <a:latin typeface="Arial" panose="020B0604020202020204" pitchFamily="34" charset="0"/>
                <a:ea typeface="Times New Roman" panose="02020603050405020304" pitchFamily="18" charset="0"/>
              </a:rPr>
              <a:t> )</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FEVRIER</a:t>
            </a:r>
            <a:r>
              <a:rPr lang="fr-FR" sz="1800" kern="150" dirty="0">
                <a:effectLst/>
                <a:latin typeface="Arial" panose="020B0604020202020204" pitchFamily="34" charset="0"/>
                <a:ea typeface="Times New Roman" panose="02020603050405020304" pitchFamily="18" charset="0"/>
              </a:rPr>
              <a:t> : le 9, Assemblée Générale Maison Maréchal Juin à Aix en Provence.</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MAI </a:t>
            </a:r>
            <a:r>
              <a:rPr lang="fr-FR" sz="1800" kern="150" dirty="0">
                <a:effectLst/>
                <a:latin typeface="Arial" panose="020B0604020202020204" pitchFamily="34" charset="0"/>
                <a:ea typeface="Times New Roman" panose="02020603050405020304" pitchFamily="18" charset="0"/>
              </a:rPr>
              <a:t>: le 9, tenue de stand d’informations lors du Pèlerinage de Santa Cruz à Nîmes.</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Du 10 au 17, Mission en Oranie : visite des Cimetières, pose d’une STELE à la Mémoire de nos Disparus sans Sépultures.</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JUIN </a:t>
            </a:r>
            <a:r>
              <a:rPr lang="fr-FR" sz="1800" kern="150" dirty="0">
                <a:effectLst/>
                <a:latin typeface="Arial" panose="020B0604020202020204" pitchFamily="34" charset="0"/>
                <a:ea typeface="Times New Roman" panose="02020603050405020304" pitchFamily="18" charset="0"/>
              </a:rPr>
              <a:t>: le 2, tenue de stand d’informations « Au Soleil des 2 Rives »		</a:t>
            </a:r>
            <a:r>
              <a:rPr lang="fr-FR" sz="1800" b="1" kern="150" dirty="0">
                <a:effectLst/>
                <a:latin typeface="Arial" panose="020B0604020202020204" pitchFamily="34" charset="0"/>
                <a:ea typeface="Times New Roman" panose="02020603050405020304" pitchFamily="18" charset="0"/>
              </a:rPr>
              <a:t>SEPTEMBRE :</a:t>
            </a:r>
            <a:r>
              <a:rPr lang="fr-FR" sz="1800" kern="150" dirty="0">
                <a:effectLst/>
                <a:latin typeface="Arial" panose="020B0604020202020204" pitchFamily="34" charset="0"/>
                <a:ea typeface="Times New Roman" panose="02020603050405020304" pitchFamily="18" charset="0"/>
              </a:rPr>
              <a:t> du 20 au 27, Voyage à Oran « Devoir de Mémoire »sur nos tombes (AOBR).</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OCTOBRE</a:t>
            </a:r>
            <a:r>
              <a:rPr lang="fr-FR" sz="1800" kern="150" dirty="0">
                <a:effectLst/>
                <a:latin typeface="Arial" panose="020B0604020202020204" pitchFamily="34" charset="0"/>
                <a:ea typeface="Times New Roman" panose="02020603050405020304" pitchFamily="18" charset="0"/>
              </a:rPr>
              <a:t> : le 26 lors du Conseil d’Administration, annonce de la création du SITE Internet du CSCO (</a:t>
            </a:r>
            <a:r>
              <a:rPr lang="fr-FR" sz="1800" b="1" kern="150" dirty="0">
                <a:effectLst/>
                <a:latin typeface="Arial" panose="020B0604020202020204" pitchFamily="34" charset="0"/>
                <a:ea typeface="Times New Roman" panose="02020603050405020304" pitchFamily="18" charset="0"/>
              </a:rPr>
              <a:t>csco.e-monsite .com</a:t>
            </a:r>
            <a:r>
              <a:rPr lang="fr-FR" sz="1800" kern="150" dirty="0">
                <a:effectLst/>
                <a:latin typeface="Arial" panose="020B0604020202020204" pitchFamily="34" charset="0"/>
                <a:ea typeface="Times New Roman" panose="02020603050405020304" pitchFamily="18" charset="0"/>
              </a:rPr>
              <a:t>)</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NOVEMBRE</a:t>
            </a:r>
            <a:r>
              <a:rPr lang="fr-FR" sz="1800" kern="150" dirty="0">
                <a:effectLst/>
                <a:latin typeface="Arial" panose="020B0604020202020204" pitchFamily="34" charset="0"/>
                <a:ea typeface="Times New Roman" panose="02020603050405020304" pitchFamily="18" charset="0"/>
              </a:rPr>
              <a:t>: du 8 au10 participation d’une délégation de membres du CA au Congrès du CERLE ALGERIANISTE  à Perpignan.</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DECEMBRE</a:t>
            </a:r>
            <a:r>
              <a:rPr lang="fr-FR" sz="1800" kern="150" dirty="0">
                <a:effectLst/>
                <a:latin typeface="Arial" panose="020B0604020202020204" pitchFamily="34" charset="0"/>
                <a:ea typeface="Times New Roman" panose="02020603050405020304" pitchFamily="18" charset="0"/>
              </a:rPr>
              <a:t> : Participation aux commémorations  du 5 décembre</a:t>
            </a:r>
            <a:endParaRPr lang="fr-FR" sz="1800" kern="150" dirty="0">
              <a:effectLst/>
              <a:latin typeface="Times New Roman" panose="02020603050405020304" pitchFamily="18" charset="0"/>
              <a:ea typeface="Times New Roman" panose="02020603050405020304" pitchFamily="18" charset="0"/>
            </a:endParaRPr>
          </a:p>
          <a:p>
            <a:pPr marL="0" indent="0">
              <a:buNone/>
            </a:pPr>
            <a:endParaRPr lang="fr-FR" sz="1800" kern="15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4140294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23A64F-E8FC-BD6D-68E6-7A22E9554346}"/>
              </a:ext>
            </a:extLst>
          </p:cNvPr>
          <p:cNvSpPr>
            <a:spLocks noGrp="1"/>
          </p:cNvSpPr>
          <p:nvPr>
            <p:ph type="title"/>
          </p:nvPr>
        </p:nvSpPr>
        <p:spPr>
          <a:xfrm>
            <a:off x="162233" y="103240"/>
            <a:ext cx="2625212" cy="619432"/>
          </a:xfrm>
        </p:spPr>
        <p:txBody>
          <a:bodyPr>
            <a:normAutofit fontScale="90000"/>
          </a:bodyPr>
          <a:lstStyle/>
          <a:p>
            <a:r>
              <a:rPr lang="fr-FR" dirty="0"/>
              <a:t>Année 2014</a:t>
            </a:r>
          </a:p>
        </p:txBody>
      </p:sp>
      <p:sp>
        <p:nvSpPr>
          <p:cNvPr id="3" name="Espace réservé du contenu 2">
            <a:extLst>
              <a:ext uri="{FF2B5EF4-FFF2-40B4-BE49-F238E27FC236}">
                <a16:creationId xmlns:a16="http://schemas.microsoft.com/office/drawing/2014/main" id="{68327A25-A12F-264A-2667-DDFF6797ABB5}"/>
              </a:ext>
            </a:extLst>
          </p:cNvPr>
          <p:cNvSpPr>
            <a:spLocks noGrp="1"/>
          </p:cNvSpPr>
          <p:nvPr>
            <p:ph idx="1"/>
          </p:nvPr>
        </p:nvSpPr>
        <p:spPr>
          <a:xfrm>
            <a:off x="2787444" y="103241"/>
            <a:ext cx="8717167" cy="6046836"/>
          </a:xfrm>
        </p:spPr>
        <p:txBody>
          <a:bodyPr>
            <a:normAutofit/>
          </a:bodyPr>
          <a:lstStyle/>
          <a:p>
            <a:r>
              <a:rPr lang="fr-FR" sz="1800" b="1" kern="150" dirty="0">
                <a:effectLst/>
                <a:latin typeface="Arial" panose="020B0604020202020204" pitchFamily="34" charset="0"/>
                <a:ea typeface="Times New Roman" panose="02020603050405020304" pitchFamily="18" charset="0"/>
              </a:rPr>
              <a:t>JANVIER </a:t>
            </a:r>
            <a:r>
              <a:rPr lang="fr-FR" sz="1800" kern="150" dirty="0">
                <a:effectLst/>
                <a:latin typeface="Arial" panose="020B0604020202020204" pitchFamily="34" charset="0"/>
                <a:ea typeface="Times New Roman" panose="02020603050405020304" pitchFamily="18" charset="0"/>
              </a:rPr>
              <a:t>le 11 CA à Nîmes </a:t>
            </a:r>
            <a:r>
              <a:rPr lang="fr-FR" sz="1800" b="1" kern="150" dirty="0">
                <a:effectLst/>
                <a:latin typeface="Arial" panose="020B0604020202020204" pitchFamily="34" charset="0"/>
                <a:ea typeface="Times New Roman" panose="02020603050405020304" pitchFamily="18" charset="0"/>
              </a:rPr>
              <a:t>: démission d’Antoine Candela et du bureau de Nîmes</a:t>
            </a:r>
            <a:r>
              <a:rPr lang="fr-FR" sz="1800" kern="150" dirty="0">
                <a:effectLst/>
                <a:latin typeface="Arial" panose="020B0604020202020204" pitchFamily="34" charset="0"/>
                <a:ea typeface="Times New Roman" panose="02020603050405020304" pitchFamily="18" charset="0"/>
              </a:rPr>
              <a:t>, proposition de succession par JJ Lion</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Le 25 AG à Nîmes </a:t>
            </a:r>
            <a:r>
              <a:rPr lang="fr-FR" sz="1800" b="1" kern="150" dirty="0">
                <a:effectLst/>
                <a:latin typeface="Arial" panose="020B0604020202020204" pitchFamily="34" charset="0"/>
                <a:ea typeface="Times New Roman" panose="02020603050405020304" pitchFamily="18" charset="0"/>
              </a:rPr>
              <a:t>: élection du Président  JJLION, du nouveau CA et du bureau. Donc restructuration du CSCO	 .</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FEVRIER :</a:t>
            </a:r>
            <a:r>
              <a:rPr lang="fr-FR" sz="1800" kern="150" dirty="0">
                <a:effectLst/>
                <a:latin typeface="Arial" panose="020B0604020202020204" pitchFamily="34" charset="0"/>
                <a:ea typeface="Times New Roman" panose="02020603050405020304" pitchFamily="18" charset="0"/>
              </a:rPr>
              <a:t> le 21, participation au Cannet du 98</a:t>
            </a:r>
            <a:r>
              <a:rPr lang="fr-FR" sz="1800" kern="150" baseline="30000" dirty="0">
                <a:effectLst/>
                <a:latin typeface="Arial" panose="020B0604020202020204" pitchFamily="34" charset="0"/>
                <a:ea typeface="Times New Roman" panose="02020603050405020304" pitchFamily="18" charset="0"/>
              </a:rPr>
              <a:t>e</a:t>
            </a:r>
            <a:r>
              <a:rPr lang="fr-FR" sz="1800" kern="150" dirty="0">
                <a:effectLst/>
                <a:latin typeface="Arial" panose="020B0604020202020204" pitchFamily="34" charset="0"/>
                <a:ea typeface="Times New Roman" panose="02020603050405020304" pitchFamily="18" charset="0"/>
              </a:rPr>
              <a:t> Anniversaire de la Bataille de Verdun.</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MARS :</a:t>
            </a:r>
            <a:r>
              <a:rPr lang="fr-FR" sz="1800" kern="150" dirty="0">
                <a:effectLst/>
                <a:latin typeface="Arial" panose="020B0604020202020204" pitchFamily="34" charset="0"/>
                <a:ea typeface="Times New Roman" panose="02020603050405020304" pitchFamily="18" charset="0"/>
              </a:rPr>
              <a:t> participations aux commémorations du 26 avec dépôt de gerbes.</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MAI :</a:t>
            </a:r>
            <a:r>
              <a:rPr lang="fr-FR" sz="1800" kern="150" dirty="0">
                <a:effectLst/>
                <a:latin typeface="Arial" panose="020B0604020202020204" pitchFamily="34" charset="0"/>
                <a:ea typeface="Times New Roman" panose="02020603050405020304" pitchFamily="18" charset="0"/>
              </a:rPr>
              <a:t> le 29, tenue du stand lors du Pèlerinage de STA CRUZ à Nîmes.</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JUIN</a:t>
            </a:r>
            <a:r>
              <a:rPr lang="fr-FR" sz="1800" kern="150" dirty="0">
                <a:effectLst/>
                <a:latin typeface="Arial" panose="020B0604020202020204" pitchFamily="34" charset="0"/>
                <a:ea typeface="Times New Roman" panose="02020603050405020304" pitchFamily="18" charset="0"/>
              </a:rPr>
              <a:t> : le 1</a:t>
            </a:r>
            <a:r>
              <a:rPr lang="fr-FR" sz="1800" kern="150" baseline="30000" dirty="0">
                <a:effectLst/>
                <a:latin typeface="Arial" panose="020B0604020202020204" pitchFamily="34" charset="0"/>
                <a:ea typeface="Times New Roman" panose="02020603050405020304" pitchFamily="18" charset="0"/>
              </a:rPr>
              <a:t>er</a:t>
            </a:r>
            <a:r>
              <a:rPr lang="fr-FR" sz="1800" kern="150" dirty="0">
                <a:effectLst/>
                <a:latin typeface="Arial" panose="020B0604020202020204" pitchFamily="34" charset="0"/>
                <a:ea typeface="Times New Roman" panose="02020603050405020304" pitchFamily="18" charset="0"/>
              </a:rPr>
              <a:t>, participation Aux Soleil des 2 Rives.		</a:t>
            </a:r>
            <a:endParaRPr lang="fr-FR" sz="1800" kern="150" dirty="0">
              <a:effectLst/>
              <a:latin typeface="Times New Roman" panose="02020603050405020304" pitchFamily="18" charset="0"/>
              <a:ea typeface="Times New Roman" panose="02020603050405020304" pitchFamily="18" charset="0"/>
            </a:endParaRPr>
          </a:p>
          <a:p>
            <a:pPr marL="449580" indent="449580">
              <a:spcAft>
                <a:spcPts val="0"/>
              </a:spcAft>
            </a:pPr>
            <a:r>
              <a:rPr lang="fr-FR" sz="1800" b="1" kern="150" dirty="0">
                <a:effectLst/>
                <a:latin typeface="Arial" panose="020B0604020202020204" pitchFamily="34" charset="0"/>
                <a:ea typeface="Times New Roman" panose="02020603050405020304" pitchFamily="18" charset="0"/>
              </a:rPr>
              <a:t>SEPTEMBRE : </a:t>
            </a:r>
            <a:r>
              <a:rPr lang="fr-FR" sz="1800" kern="150" dirty="0">
                <a:effectLst/>
                <a:latin typeface="Arial" panose="020B0604020202020204" pitchFamily="34" charset="0"/>
                <a:ea typeface="Times New Roman" panose="02020603050405020304" pitchFamily="18" charset="0"/>
              </a:rPr>
              <a:t>Participation aux commémorations Harkis</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Annonce par le délégué algérien du début du Regroupement de Cimetières de la Wilaya de Tlemcen : MARNIA LAMORICIERE.</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OCTOBRE </a:t>
            </a:r>
            <a:r>
              <a:rPr lang="fr-FR" sz="1800" kern="150" dirty="0">
                <a:effectLst/>
                <a:latin typeface="Arial" panose="020B0604020202020204" pitchFamily="34" charset="0"/>
                <a:ea typeface="Times New Roman" panose="02020603050405020304" pitchFamily="18" charset="0"/>
              </a:rPr>
              <a:t>: Implantation des nouveaux locaux du CSCO à MARSEILLE</a:t>
            </a:r>
            <a:endParaRPr lang="fr-FR" sz="1800" kern="150" dirty="0">
              <a:effectLst/>
              <a:latin typeface="Times New Roman" panose="02020603050405020304" pitchFamily="18" charset="0"/>
              <a:ea typeface="Times New Roman" panose="02020603050405020304" pitchFamily="18" charset="0"/>
            </a:endParaRPr>
          </a:p>
          <a:p>
            <a:pPr marL="449580" indent="449580">
              <a:spcAft>
                <a:spcPts val="0"/>
              </a:spcAft>
            </a:pPr>
            <a:r>
              <a:rPr lang="fr-FR" sz="1800" b="1" kern="150" dirty="0">
                <a:effectLst/>
                <a:latin typeface="Arial" panose="020B0604020202020204" pitchFamily="34" charset="0"/>
                <a:ea typeface="Times New Roman" panose="02020603050405020304" pitchFamily="18" charset="0"/>
              </a:rPr>
              <a:t>NOVEMBRE : </a:t>
            </a:r>
            <a:r>
              <a:rPr lang="fr-FR" sz="1800" kern="150" dirty="0">
                <a:effectLst/>
                <a:latin typeface="Arial" panose="020B0604020202020204" pitchFamily="34" charset="0"/>
                <a:ea typeface="Times New Roman" panose="02020603050405020304" pitchFamily="18" charset="0"/>
              </a:rPr>
              <a:t>Le 1</a:t>
            </a:r>
            <a:r>
              <a:rPr lang="fr-FR" sz="1800" kern="150" baseline="30000" dirty="0">
                <a:effectLst/>
                <a:latin typeface="Arial" panose="020B0604020202020204" pitchFamily="34" charset="0"/>
                <a:ea typeface="Times New Roman" panose="02020603050405020304" pitchFamily="18" charset="0"/>
              </a:rPr>
              <a:t>er</a:t>
            </a:r>
            <a:r>
              <a:rPr lang="fr-FR" sz="1800" kern="150" dirty="0">
                <a:effectLst/>
                <a:latin typeface="Arial" panose="020B0604020202020204" pitchFamily="34" charset="0"/>
                <a:ea typeface="Times New Roman" panose="02020603050405020304" pitchFamily="18" charset="0"/>
              </a:rPr>
              <a:t>,</a:t>
            </a:r>
            <a:r>
              <a:rPr lang="fr-FR" sz="1800" b="1" kern="150" dirty="0">
                <a:effectLst/>
                <a:latin typeface="Arial" panose="020B0604020202020204" pitchFamily="34" charset="0"/>
                <a:ea typeface="Times New Roman" panose="02020603050405020304" pitchFamily="18" charset="0"/>
              </a:rPr>
              <a:t> </a:t>
            </a:r>
            <a:r>
              <a:rPr lang="fr-FR" sz="1800" kern="150" dirty="0">
                <a:effectLst/>
                <a:latin typeface="Arial" panose="020B0604020202020204" pitchFamily="34" charset="0"/>
                <a:ea typeface="Times New Roman" panose="02020603050405020304" pitchFamily="18" charset="0"/>
              </a:rPr>
              <a:t>Dépôt de gerbe cimetière de  MAZARGUES  à MARSEILLE en mémoire de nos morts restés en terre d’Algérie.		 </a:t>
            </a:r>
            <a:r>
              <a:rPr lang="fr-FR" sz="1800" b="1" kern="150" dirty="0">
                <a:effectLst/>
                <a:latin typeface="Arial" panose="020B0604020202020204" pitchFamily="34" charset="0"/>
                <a:ea typeface="Times New Roman" panose="02020603050405020304" pitchFamily="18" charset="0"/>
              </a:rPr>
              <a:t>DECEMBRE </a:t>
            </a:r>
            <a:r>
              <a:rPr lang="fr-FR" sz="1800" kern="150" dirty="0">
                <a:effectLst/>
                <a:latin typeface="Arial" panose="020B0604020202020204" pitchFamily="34" charset="0"/>
                <a:ea typeface="Times New Roman" panose="02020603050405020304" pitchFamily="18" charset="0"/>
              </a:rPr>
              <a:t>: Participation aux commémorations du 5 décembre.</a:t>
            </a:r>
            <a:endParaRPr lang="fr-FR" sz="1800" kern="15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3950687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147ADE-6703-C82A-BC7F-7765665D998D}"/>
              </a:ext>
            </a:extLst>
          </p:cNvPr>
          <p:cNvSpPr>
            <a:spLocks noGrp="1"/>
          </p:cNvSpPr>
          <p:nvPr>
            <p:ph type="title"/>
          </p:nvPr>
        </p:nvSpPr>
        <p:spPr>
          <a:xfrm>
            <a:off x="206478" y="0"/>
            <a:ext cx="2669458" cy="634181"/>
          </a:xfrm>
        </p:spPr>
        <p:txBody>
          <a:bodyPr>
            <a:normAutofit fontScale="90000"/>
          </a:bodyPr>
          <a:lstStyle/>
          <a:p>
            <a:r>
              <a:rPr lang="fr-FR" dirty="0"/>
              <a:t>Année 2015</a:t>
            </a:r>
          </a:p>
        </p:txBody>
      </p:sp>
      <p:sp>
        <p:nvSpPr>
          <p:cNvPr id="3" name="Espace réservé du contenu 2">
            <a:extLst>
              <a:ext uri="{FF2B5EF4-FFF2-40B4-BE49-F238E27FC236}">
                <a16:creationId xmlns:a16="http://schemas.microsoft.com/office/drawing/2014/main" id="{5B9F069D-DB27-D4A3-80D1-0BB498D3B0D6}"/>
              </a:ext>
            </a:extLst>
          </p:cNvPr>
          <p:cNvSpPr>
            <a:spLocks noGrp="1"/>
          </p:cNvSpPr>
          <p:nvPr>
            <p:ph idx="1"/>
          </p:nvPr>
        </p:nvSpPr>
        <p:spPr>
          <a:xfrm>
            <a:off x="2875936" y="0"/>
            <a:ext cx="8628676" cy="6607276"/>
          </a:xfrm>
        </p:spPr>
        <p:txBody>
          <a:bodyPr>
            <a:normAutofit fontScale="92500" lnSpcReduction="20000"/>
          </a:bodyPr>
          <a:lstStyle/>
          <a:p>
            <a:r>
              <a:rPr lang="fr-FR" sz="1800" b="1" kern="150" dirty="0">
                <a:effectLst/>
                <a:latin typeface="Arial" panose="020B0604020202020204" pitchFamily="34" charset="0"/>
                <a:ea typeface="Times New Roman" panose="02020603050405020304" pitchFamily="18" charset="0"/>
              </a:rPr>
              <a:t> JANVIER : </a:t>
            </a:r>
            <a:r>
              <a:rPr lang="fr-FR" sz="1800" kern="150" dirty="0">
                <a:effectLst/>
                <a:latin typeface="Arial" panose="020B0604020202020204" pitchFamily="34" charset="0"/>
                <a:ea typeface="Times New Roman" panose="02020603050405020304" pitchFamily="18" charset="0"/>
              </a:rPr>
              <a:t>Organisation de la tenue d’une permanence au Bureau de </a:t>
            </a:r>
            <a:r>
              <a:rPr lang="fr-FR" sz="1800" kern="150" dirty="0" err="1">
                <a:effectLst/>
                <a:latin typeface="Arial" panose="020B0604020202020204" pitchFamily="34" charset="0"/>
                <a:ea typeface="Times New Roman" panose="02020603050405020304" pitchFamily="18" charset="0"/>
              </a:rPr>
              <a:t>Marseille.avec</a:t>
            </a:r>
            <a:r>
              <a:rPr lang="fr-FR" sz="1800" kern="150" dirty="0">
                <a:effectLst/>
                <a:latin typeface="Arial" panose="020B0604020202020204" pitchFamily="34" charset="0"/>
                <a:ea typeface="Times New Roman" panose="02020603050405020304" pitchFamily="18" charset="0"/>
              </a:rPr>
              <a:t> le soutien actif de l’AOBR</a:t>
            </a:r>
            <a:endParaRPr lang="fr-FR" sz="1800" kern="150" dirty="0">
              <a:effectLst/>
              <a:latin typeface="Times New Roman" panose="02020603050405020304" pitchFamily="18" charset="0"/>
              <a:ea typeface="Times New Roman" panose="02020603050405020304" pitchFamily="18" charset="0"/>
            </a:endParaRPr>
          </a:p>
          <a:p>
            <a:pPr indent="0">
              <a:buNone/>
            </a:pPr>
            <a:r>
              <a:rPr lang="fr-FR" sz="1800" b="1" kern="150" dirty="0">
                <a:effectLst/>
                <a:latin typeface="Arial" panose="020B0604020202020204" pitchFamily="34" charset="0"/>
                <a:ea typeface="Times New Roman" panose="02020603050405020304" pitchFamily="18" charset="0"/>
              </a:rPr>
              <a:t>FEVRIER : </a:t>
            </a:r>
            <a:r>
              <a:rPr lang="fr-FR" sz="1800" kern="150" dirty="0">
                <a:effectLst/>
                <a:latin typeface="Arial" panose="020B0604020202020204" pitchFamily="34" charset="0"/>
                <a:ea typeface="Times New Roman" panose="02020603050405020304" pitchFamily="18" charset="0"/>
              </a:rPr>
              <a:t>Assemblée générale à la Maison Marechal Juin à Aix en Provence le 25.</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MARS :</a:t>
            </a:r>
            <a:r>
              <a:rPr lang="fr-FR" sz="1800" kern="150" dirty="0">
                <a:effectLst/>
                <a:latin typeface="Arial" panose="020B0604020202020204" pitchFamily="34" charset="0"/>
                <a:ea typeface="Times New Roman" panose="02020603050405020304" pitchFamily="18" charset="0"/>
              </a:rPr>
              <a:t> Du 20 au 26 : Voyage à Oran et en Oranie du Président JJ. Lion, de Mm J. Quessada  Vice-présidente et de Mm N. Steibel  Secrétaire Générale. Rencontre avec les délégués et les Autorités locales Françaises et Algériennes, visites de nombreux cimetières.</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Le 26 : G. Jouve rencontre à Paris Mr </a:t>
            </a:r>
            <a:r>
              <a:rPr lang="fr-FR" sz="1800" kern="150" dirty="0" err="1">
                <a:effectLst/>
                <a:latin typeface="Arial" panose="020B0604020202020204" pitchFamily="34" charset="0"/>
                <a:ea typeface="Times New Roman" panose="02020603050405020304" pitchFamily="18" charset="0"/>
              </a:rPr>
              <a:t>Lellouch</a:t>
            </a:r>
            <a:r>
              <a:rPr lang="fr-FR" sz="1800" kern="150" dirty="0">
                <a:effectLst/>
                <a:latin typeface="Arial" panose="020B0604020202020204" pitchFamily="34" charset="0"/>
                <a:ea typeface="Times New Roman" panose="02020603050405020304" pitchFamily="18" charset="0"/>
              </a:rPr>
              <a:t>  pour lui remettre la synthèse de nos actions et envisager des actions ou démarches auprès des Autorités Algériennes.</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MARS/AVRIL :</a:t>
            </a:r>
            <a:r>
              <a:rPr lang="fr-FR" sz="1800" kern="150" dirty="0">
                <a:effectLst/>
                <a:latin typeface="Arial" panose="020B0604020202020204" pitchFamily="34" charset="0"/>
                <a:ea typeface="Times New Roman" panose="02020603050405020304" pitchFamily="18" charset="0"/>
              </a:rPr>
              <a:t> Lors de son séjour à Oran le coordinateur des travaux en Oranie Louis de Santa Barbara s’est entretenu avec Mme le Consul Adjoint, a visité </a:t>
            </a:r>
            <a:r>
              <a:rPr lang="fr-FR" sz="1800" kern="150" dirty="0" err="1">
                <a:effectLst/>
                <a:latin typeface="Arial" panose="020B0604020202020204" pitchFamily="34" charset="0"/>
                <a:ea typeface="Times New Roman" panose="02020603050405020304" pitchFamily="18" charset="0"/>
              </a:rPr>
              <a:t>Tamazhouet</a:t>
            </a:r>
            <a:r>
              <a:rPr lang="fr-FR" sz="1800" kern="150" dirty="0">
                <a:effectLst/>
                <a:latin typeface="Arial" panose="020B0604020202020204" pitchFamily="34" charset="0"/>
                <a:ea typeface="Times New Roman" panose="02020603050405020304" pitchFamily="18" charset="0"/>
              </a:rPr>
              <a:t> en compagnie du conservateur, a rencontré le Directeur des Pompes Funèbres Mr </a:t>
            </a:r>
            <a:r>
              <a:rPr lang="fr-FR" sz="1800" kern="150" dirty="0" err="1">
                <a:effectLst/>
                <a:latin typeface="Arial" panose="020B0604020202020204" pitchFamily="34" charset="0"/>
                <a:ea typeface="Times New Roman" panose="02020603050405020304" pitchFamily="18" charset="0"/>
              </a:rPr>
              <a:t>Lalaoui</a:t>
            </a:r>
            <a:r>
              <a:rPr lang="fr-FR" sz="1800" kern="150" dirty="0">
                <a:effectLst/>
                <a:latin typeface="Arial" panose="020B0604020202020204" pitchFamily="34" charset="0"/>
                <a:ea typeface="Times New Roman" panose="02020603050405020304" pitchFamily="18" charset="0"/>
              </a:rPr>
              <a:t>, il s’est rendu aussi à Hammam Bou Hadjar à la demande de familles.		</a:t>
            </a:r>
            <a:r>
              <a:rPr lang="fr-FR" sz="1800" b="1" kern="150" dirty="0">
                <a:effectLst/>
                <a:latin typeface="Arial" panose="020B0604020202020204" pitchFamily="34" charset="0"/>
                <a:ea typeface="Times New Roman" panose="02020603050405020304" pitchFamily="18" charset="0"/>
              </a:rPr>
              <a:t> 	</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MAI :</a:t>
            </a:r>
            <a:r>
              <a:rPr lang="fr-FR" sz="1800" kern="150" dirty="0">
                <a:effectLst/>
                <a:latin typeface="Arial" panose="020B0604020202020204" pitchFamily="34" charset="0"/>
                <a:ea typeface="Times New Roman" panose="02020603050405020304" pitchFamily="18" charset="0"/>
              </a:rPr>
              <a:t> Tenue du stand lors du Pèlerinage de Santa Cruz à Nîmes</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JUIN :</a:t>
            </a:r>
            <a:r>
              <a:rPr lang="fr-FR" sz="1800" kern="150" dirty="0">
                <a:effectLst/>
                <a:latin typeface="Arial" panose="020B0604020202020204" pitchFamily="34" charset="0"/>
                <a:ea typeface="Times New Roman" panose="02020603050405020304" pitchFamily="18" charset="0"/>
              </a:rPr>
              <a:t> Tenue du stand Aux Soleil des 2 Rives à Nice</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Le 13 Conseil d’Administration dans la Maison Maréchal Juin à Aix en Provence.</a:t>
            </a:r>
            <a:endParaRPr lang="fr-FR" sz="1800" kern="150" dirty="0">
              <a:effectLst/>
              <a:latin typeface="Times New Roman" panose="02020603050405020304" pitchFamily="18" charset="0"/>
              <a:ea typeface="Times New Roman" panose="02020603050405020304" pitchFamily="18" charset="0"/>
            </a:endParaRPr>
          </a:p>
          <a:p>
            <a:r>
              <a:rPr lang="fr-FR" sz="1800" b="1" kern="150" dirty="0">
                <a:effectLst/>
                <a:latin typeface="Arial" panose="020B0604020202020204" pitchFamily="34" charset="0"/>
                <a:ea typeface="Times New Roman" panose="02020603050405020304" pitchFamily="18" charset="0"/>
              </a:rPr>
              <a:t>	</a:t>
            </a:r>
            <a:r>
              <a:rPr lang="fr-FR" sz="1800" kern="150" dirty="0">
                <a:effectLst/>
                <a:latin typeface="Arial" panose="020B0604020202020204" pitchFamily="34" charset="0"/>
                <a:ea typeface="Times New Roman" panose="02020603050405020304" pitchFamily="18" charset="0"/>
              </a:rPr>
              <a:t>Le 19 participation à la Réunion de la Direction des Français à l’étranger : J.J. Lion, G. Jouve.</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AOUT / SEPTEMBRE: </a:t>
            </a:r>
            <a:r>
              <a:rPr lang="fr-FR" sz="1800" kern="150" dirty="0">
                <a:effectLst/>
                <a:latin typeface="Arial" panose="020B0604020202020204" pitchFamily="34" charset="0"/>
                <a:ea typeface="Times New Roman" panose="02020603050405020304" pitchFamily="18" charset="0"/>
              </a:rPr>
              <a:t>Lors de ses déplacements en Oranie, Louis De Santa Barbara, coordinateur des travaux, visite différents sites pour contrôler l’état de travaux effectués et/ou en cours demandés par des adhérents, prend contact  avec  diverses Autorités Algériennes et Françaises.  </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NOVEMBRE </a:t>
            </a:r>
            <a:r>
              <a:rPr lang="fr-FR" sz="1800" kern="150" dirty="0">
                <a:effectLst/>
                <a:latin typeface="Arial" panose="020B0604020202020204" pitchFamily="34" charset="0"/>
                <a:ea typeface="Times New Roman" panose="02020603050405020304" pitchFamily="18" charset="0"/>
              </a:rPr>
              <a:t>: Le 7exposition à la Maison des Rapatriés à Montpellier.</a:t>
            </a:r>
            <a:endParaRPr lang="fr-FR" sz="1800" kern="150" dirty="0">
              <a:effectLst/>
              <a:latin typeface="Times New Roman" panose="02020603050405020304" pitchFamily="18" charset="0"/>
              <a:ea typeface="Times New Roman" panose="02020603050405020304" pitchFamily="18" charset="0"/>
            </a:endParaRPr>
          </a:p>
          <a:p>
            <a:pPr marL="0" indent="0">
              <a:buNone/>
            </a:pPr>
            <a:endParaRPr lang="fr-FR" sz="1800" kern="15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1835682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81AC2D-7BDA-A83B-5D18-2DE477F22261}"/>
              </a:ext>
            </a:extLst>
          </p:cNvPr>
          <p:cNvSpPr>
            <a:spLocks noGrp="1"/>
          </p:cNvSpPr>
          <p:nvPr>
            <p:ph type="title"/>
          </p:nvPr>
        </p:nvSpPr>
        <p:spPr>
          <a:xfrm>
            <a:off x="353962" y="0"/>
            <a:ext cx="2669458" cy="589935"/>
          </a:xfrm>
        </p:spPr>
        <p:txBody>
          <a:bodyPr>
            <a:normAutofit fontScale="90000"/>
          </a:bodyPr>
          <a:lstStyle/>
          <a:p>
            <a:r>
              <a:rPr lang="fr-FR" dirty="0"/>
              <a:t>Année 2016</a:t>
            </a:r>
          </a:p>
        </p:txBody>
      </p:sp>
      <p:sp>
        <p:nvSpPr>
          <p:cNvPr id="3" name="Espace réservé du contenu 2">
            <a:extLst>
              <a:ext uri="{FF2B5EF4-FFF2-40B4-BE49-F238E27FC236}">
                <a16:creationId xmlns:a16="http://schemas.microsoft.com/office/drawing/2014/main" id="{A29BA103-3A62-DDD1-3C3C-D4C3F62D4C8B}"/>
              </a:ext>
            </a:extLst>
          </p:cNvPr>
          <p:cNvSpPr>
            <a:spLocks noGrp="1"/>
          </p:cNvSpPr>
          <p:nvPr>
            <p:ph idx="1"/>
          </p:nvPr>
        </p:nvSpPr>
        <p:spPr>
          <a:xfrm>
            <a:off x="3023420" y="221225"/>
            <a:ext cx="8481192" cy="6312309"/>
          </a:xfrm>
        </p:spPr>
        <p:txBody>
          <a:bodyPr>
            <a:normAutofit fontScale="92500" lnSpcReduction="10000"/>
          </a:bodyPr>
          <a:lstStyle/>
          <a:p>
            <a:r>
              <a:rPr lang="fr-FR" sz="1800" b="1" kern="150" dirty="0">
                <a:effectLst/>
                <a:latin typeface="Arial" panose="020B0604020202020204" pitchFamily="34" charset="0"/>
                <a:ea typeface="Times New Roman" panose="02020603050405020304" pitchFamily="18" charset="0"/>
              </a:rPr>
              <a:t>Février </a:t>
            </a:r>
            <a:r>
              <a:rPr lang="fr-FR" sz="1800" kern="150" dirty="0">
                <a:effectLst/>
                <a:latin typeface="Arial" panose="020B0604020202020204" pitchFamily="34" charset="0"/>
                <a:ea typeface="Times New Roman" panose="02020603050405020304" pitchFamily="18" charset="0"/>
              </a:rPr>
              <a:t>le 26</a:t>
            </a:r>
            <a:r>
              <a:rPr lang="fr-FR" sz="1800" b="1" kern="150" dirty="0">
                <a:effectLst/>
                <a:latin typeface="Arial" panose="020B0604020202020204" pitchFamily="34" charset="0"/>
                <a:ea typeface="Times New Roman" panose="02020603050405020304" pitchFamily="18" charset="0"/>
              </a:rPr>
              <a:t> : </a:t>
            </a:r>
            <a:r>
              <a:rPr lang="fr-FR" sz="1800" kern="150" dirty="0">
                <a:effectLst/>
                <a:latin typeface="Arial" panose="020B0604020202020204" pitchFamily="34" charset="0"/>
                <a:ea typeface="Times New Roman" panose="02020603050405020304" pitchFamily="18" charset="0"/>
              </a:rPr>
              <a:t>Assemblée Générale à Nîmes</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Mars</a:t>
            </a:r>
            <a:r>
              <a:rPr lang="fr-FR" sz="1800" kern="150" dirty="0">
                <a:effectLst/>
                <a:latin typeface="Arial" panose="020B0604020202020204" pitchFamily="34" charset="0"/>
                <a:ea typeface="Times New Roman" panose="02020603050405020304" pitchFamily="18" charset="0"/>
              </a:rPr>
              <a:t> : Déplacement de Louis de SANTA BARBARA à Oran (visite du cimetière des Cholériques, prise de rendez-vous avec les élus et responsables des P.O pour visite prochaine du Président  du CSCO ,visite à </a:t>
            </a:r>
            <a:r>
              <a:rPr lang="fr-FR" sz="1800" kern="150" dirty="0" err="1">
                <a:effectLst/>
                <a:latin typeface="Arial" panose="020B0604020202020204" pitchFamily="34" charset="0"/>
                <a:ea typeface="Times New Roman" panose="02020603050405020304" pitchFamily="18" charset="0"/>
              </a:rPr>
              <a:t>Tamasouhet</a:t>
            </a:r>
            <a:r>
              <a:rPr lang="fr-FR" sz="1800" kern="150" dirty="0">
                <a:effectLst/>
                <a:latin typeface="Arial" panose="020B0604020202020204" pitchFamily="34" charset="0"/>
                <a:ea typeface="Times New Roman" panose="02020603050405020304" pitchFamily="18" charset="0"/>
              </a:rPr>
              <a:t> pour des demandes d’adhérents de restaurations puis visite à Saida.</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Mission de JJ LION du 25 au 31 : rencontres d’Elus et responsables  d’Administrations.</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Avril </a:t>
            </a:r>
            <a:r>
              <a:rPr lang="fr-FR" sz="1800" kern="150" dirty="0">
                <a:effectLst/>
                <a:latin typeface="Arial" panose="020B0604020202020204" pitchFamily="34" charset="0"/>
                <a:ea typeface="Times New Roman" panose="02020603050405020304" pitchFamily="18" charset="0"/>
              </a:rPr>
              <a:t>le 16 : CA à Aix en Provence</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MAI</a:t>
            </a:r>
            <a:r>
              <a:rPr lang="fr-FR" sz="1800" kern="150" dirty="0">
                <a:effectLst/>
                <a:latin typeface="Arial" panose="020B0604020202020204" pitchFamily="34" charset="0"/>
                <a:ea typeface="Times New Roman" panose="02020603050405020304" pitchFamily="18" charset="0"/>
              </a:rPr>
              <a:t> le 5 : ASCENCION à Nîmes Stand</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JUIN</a:t>
            </a:r>
            <a:r>
              <a:rPr lang="fr-FR" sz="1800" kern="150" dirty="0">
                <a:effectLst/>
                <a:latin typeface="Arial" panose="020B0604020202020204" pitchFamily="34" charset="0"/>
                <a:ea typeface="Times New Roman" panose="02020603050405020304" pitchFamily="18" charset="0"/>
              </a:rPr>
              <a:t> le 5 : Soleil  des 2 Rives à Nice Stand</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kern="150" dirty="0">
                <a:solidFill>
                  <a:srgbClr val="FF0000"/>
                </a:solidFill>
                <a:effectLst/>
                <a:latin typeface="Arial" panose="020B0604020202020204" pitchFamily="34" charset="0"/>
                <a:ea typeface="Times New Roman" panose="02020603050405020304" pitchFamily="18" charset="0"/>
              </a:rPr>
              <a:t>CHANGEMENT D’ADRESSE DU SIEGE SOCIAL QUI EST ACCUEILLI  A TITRE GRACIEUX DANS LES NOUVEAUX LOCAUX  A MARSEILLE de l’AOBR.</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Obtention d’une subvention de la Région PACA pour la  réhabilitation du cimetière de RIO SALADO.</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OCTOBRE</a:t>
            </a:r>
            <a:r>
              <a:rPr lang="fr-FR" sz="1800" kern="150" dirty="0">
                <a:effectLst/>
                <a:latin typeface="Arial" panose="020B0604020202020204" pitchFamily="34" charset="0"/>
                <a:ea typeface="Times New Roman" panose="02020603050405020304" pitchFamily="18" charset="0"/>
              </a:rPr>
              <a:t> du 1 au 7 : Mission en Oranie : visites de différents cimetières(17) pour photos à la demande d’adhérents, rencontres d’Elus et responsables administratifs. Contacts avec les élus de la Daïra de Rio Salado pour concrétisation de l’action sur ce cimetière après l’obtention de la subvention de la région PACA.</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Du 15 au 16 Exposition à PORT VENDRES</a:t>
            </a:r>
            <a:endParaRPr lang="fr-FR" sz="1800" kern="150" dirty="0">
              <a:effectLst/>
              <a:latin typeface="Times New Roman" panose="02020603050405020304" pitchFamily="18" charset="0"/>
              <a:ea typeface="Times New Roman" panose="02020603050405020304" pitchFamily="18" charset="0"/>
            </a:endParaRPr>
          </a:p>
          <a:p>
            <a:r>
              <a:rPr lang="fr-FR" sz="1800" dirty="0">
                <a:effectLst/>
                <a:latin typeface="Arial" panose="020B0604020202020204" pitchFamily="34" charset="0"/>
                <a:ea typeface="SimSun" panose="02010600030101010101" pitchFamily="2" charset="-122"/>
              </a:rPr>
              <a:t>	Le 29 Conseil d’Administration à AIX EN PROVENCE</a:t>
            </a:r>
            <a:endParaRPr lang="fr-FR" dirty="0"/>
          </a:p>
        </p:txBody>
      </p:sp>
    </p:spTree>
    <p:extLst>
      <p:ext uri="{BB962C8B-B14F-4D97-AF65-F5344CB8AC3E}">
        <p14:creationId xmlns:p14="http://schemas.microsoft.com/office/powerpoint/2010/main" val="503715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88FA40-D537-EB86-64E0-60AF58888883}"/>
              </a:ext>
            </a:extLst>
          </p:cNvPr>
          <p:cNvSpPr>
            <a:spLocks noGrp="1"/>
          </p:cNvSpPr>
          <p:nvPr>
            <p:ph type="title"/>
          </p:nvPr>
        </p:nvSpPr>
        <p:spPr>
          <a:xfrm>
            <a:off x="235975" y="117987"/>
            <a:ext cx="2610464" cy="1312607"/>
          </a:xfrm>
        </p:spPr>
        <p:txBody>
          <a:bodyPr>
            <a:normAutofit/>
          </a:bodyPr>
          <a:lstStyle/>
          <a:p>
            <a:r>
              <a:rPr lang="fr-FR" sz="2400" dirty="0"/>
              <a:t>Année 2017</a:t>
            </a:r>
            <a:br>
              <a:rPr lang="fr-FR" sz="2400" dirty="0"/>
            </a:br>
            <a:r>
              <a:rPr lang="fr-FR" sz="2400" dirty="0"/>
              <a:t>               (1/2)</a:t>
            </a:r>
          </a:p>
        </p:txBody>
      </p:sp>
      <p:sp>
        <p:nvSpPr>
          <p:cNvPr id="3" name="Espace réservé du contenu 2">
            <a:extLst>
              <a:ext uri="{FF2B5EF4-FFF2-40B4-BE49-F238E27FC236}">
                <a16:creationId xmlns:a16="http://schemas.microsoft.com/office/drawing/2014/main" id="{816ED4F4-F76A-8DF0-96B9-75336F965DB3}"/>
              </a:ext>
            </a:extLst>
          </p:cNvPr>
          <p:cNvSpPr>
            <a:spLocks noGrp="1"/>
          </p:cNvSpPr>
          <p:nvPr>
            <p:ph idx="1"/>
          </p:nvPr>
        </p:nvSpPr>
        <p:spPr>
          <a:xfrm>
            <a:off x="2846438" y="117987"/>
            <a:ext cx="8658173" cy="6459794"/>
          </a:xfrm>
        </p:spPr>
        <p:txBody>
          <a:bodyPr>
            <a:normAutofit fontScale="92500" lnSpcReduction="20000"/>
          </a:bodyPr>
          <a:lstStyle/>
          <a:p>
            <a:r>
              <a:rPr lang="fr-FR" sz="1800" b="1" kern="150" dirty="0">
                <a:effectLst/>
                <a:latin typeface="Times New Roman" panose="02020603050405020304" pitchFamily="18" charset="0"/>
                <a:ea typeface="Times New Roman" panose="02020603050405020304" pitchFamily="18" charset="0"/>
              </a:rPr>
              <a:t>JANVIER </a:t>
            </a:r>
            <a:r>
              <a:rPr lang="fr-FR" sz="1800" kern="150" dirty="0">
                <a:effectLst/>
                <a:latin typeface="Times New Roman" panose="02020603050405020304" pitchFamily="18" charset="0"/>
                <a:ea typeface="Times New Roman" panose="02020603050405020304" pitchFamily="18" charset="0"/>
              </a:rPr>
              <a:t>: Différents échanges ont été effectués par le biais de mails et courriers avec les autorités locales Algériennes responsables au premier chef, avec le délégué Mr Hamidou pour le contrôle de la réalisation des recommandations techniques des travaux sur RIO SALADO</a:t>
            </a:r>
          </a:p>
          <a:p>
            <a:r>
              <a:rPr lang="fr-FR" sz="1800" kern="150" dirty="0">
                <a:effectLst/>
                <a:latin typeface="Times New Roman" panose="02020603050405020304" pitchFamily="18" charset="0"/>
                <a:ea typeface="Times New Roman" panose="02020603050405020304" pitchFamily="18" charset="0"/>
              </a:rPr>
              <a:t>	</a:t>
            </a:r>
            <a:r>
              <a:rPr lang="fr-FR" sz="1800" b="1" kern="150" dirty="0">
                <a:effectLst/>
                <a:latin typeface="Times New Roman" panose="02020603050405020304" pitchFamily="18" charset="0"/>
                <a:ea typeface="Times New Roman" panose="02020603050405020304" pitchFamily="18" charset="0"/>
              </a:rPr>
              <a:t>Les 12 et 13</a:t>
            </a:r>
            <a:r>
              <a:rPr lang="fr-FR" sz="1800" kern="150" dirty="0">
                <a:effectLst/>
                <a:latin typeface="Times New Roman" panose="02020603050405020304" pitchFamily="18" charset="0"/>
                <a:ea typeface="Times New Roman" panose="02020603050405020304" pitchFamily="18" charset="0"/>
              </a:rPr>
              <a:t>, rencontre avec Mr O.CADIC (Français hors de France) et MR RIQUIER et Mme BACQUEY (Ministère des Affaires Etrangères) du Président JJ.LION et G. JOUVE : éventuel reconduction d’un Plan Chirac 3 et présentation du Voyage à Oran pour la Rénovation de la Basilique Notre Dame de Santa Cruz.</a:t>
            </a:r>
          </a:p>
          <a:p>
            <a:r>
              <a:rPr lang="fr-FR" sz="1800" b="1" kern="150" dirty="0">
                <a:effectLst/>
                <a:latin typeface="Times New Roman" panose="02020603050405020304" pitchFamily="18" charset="0"/>
                <a:ea typeface="Times New Roman" panose="02020603050405020304" pitchFamily="18" charset="0"/>
              </a:rPr>
              <a:t>FEVRIER : 11 au 20</a:t>
            </a:r>
            <a:r>
              <a:rPr lang="fr-FR" sz="1800" kern="150" dirty="0">
                <a:effectLst/>
                <a:latin typeface="Times New Roman" panose="02020603050405020304" pitchFamily="18" charset="0"/>
                <a:ea typeface="Times New Roman" panose="02020603050405020304" pitchFamily="18" charset="0"/>
              </a:rPr>
              <a:t>, voyage de L de Santa BARBARA : déplacements à Tamashouet (Oran) puis RIO SALADO et ARCOL. Rencontre avec le Consul et Mgr VESCO.</a:t>
            </a:r>
          </a:p>
          <a:p>
            <a:r>
              <a:rPr lang="fr-FR" sz="1800" kern="150" dirty="0">
                <a:effectLst/>
                <a:latin typeface="Times New Roman" panose="02020603050405020304" pitchFamily="18" charset="0"/>
                <a:ea typeface="Times New Roman" panose="02020603050405020304" pitchFamily="18" charset="0"/>
              </a:rPr>
              <a:t>		Echanges de nombreux courriers et courriels avec APC et DAIRA de RIO suite à l’obtention de la subvention de la Région PACA.</a:t>
            </a:r>
          </a:p>
          <a:p>
            <a:r>
              <a:rPr lang="fr-FR" sz="1800" b="1" kern="150" dirty="0">
                <a:effectLst/>
                <a:latin typeface="Times New Roman" panose="02020603050405020304" pitchFamily="18" charset="0"/>
                <a:ea typeface="Times New Roman" panose="02020603050405020304" pitchFamily="18" charset="0"/>
              </a:rPr>
              <a:t>MARS</a:t>
            </a:r>
            <a:r>
              <a:rPr lang="fr-FR" sz="1800" kern="150" dirty="0">
                <a:effectLst/>
                <a:latin typeface="Times New Roman" panose="02020603050405020304" pitchFamily="18" charset="0"/>
                <a:ea typeface="Times New Roman" panose="02020603050405020304" pitchFamily="18" charset="0"/>
              </a:rPr>
              <a:t> : parution du Devoir de Mémoire et participations de membres du CA à diverses cérémonies commémoratives.</a:t>
            </a:r>
          </a:p>
          <a:p>
            <a:r>
              <a:rPr lang="fr-FR" sz="1800" b="1" kern="150" dirty="0">
                <a:effectLst/>
                <a:latin typeface="Times New Roman" panose="02020603050405020304" pitchFamily="18" charset="0"/>
                <a:ea typeface="Times New Roman" panose="02020603050405020304" pitchFamily="18" charset="0"/>
              </a:rPr>
              <a:t>MAI : le 15,</a:t>
            </a:r>
            <a:r>
              <a:rPr lang="fr-FR" sz="1800" kern="150" dirty="0">
                <a:effectLst/>
                <a:latin typeface="Times New Roman" panose="02020603050405020304" pitchFamily="18" charset="0"/>
                <a:ea typeface="Times New Roman" panose="02020603050405020304" pitchFamily="18" charset="0"/>
              </a:rPr>
              <a:t> CA Extraordinaire car problème d’installation du stand pour l’Ascension à Nîmes.</a:t>
            </a:r>
          </a:p>
          <a:p>
            <a:pPr indent="449580"/>
            <a:r>
              <a:rPr lang="fr-FR" sz="1800" kern="150" dirty="0">
                <a:effectLst/>
                <a:latin typeface="Times New Roman" panose="02020603050405020304" pitchFamily="18" charset="0"/>
                <a:ea typeface="Times New Roman" panose="02020603050405020304" pitchFamily="18" charset="0"/>
              </a:rPr>
              <a:t> Début des travaux de réhabilitation du Carré 25 à </a:t>
            </a:r>
            <a:r>
              <a:rPr lang="fr-FR" sz="1800" kern="150" dirty="0" err="1">
                <a:effectLst/>
                <a:latin typeface="Times New Roman" panose="02020603050405020304" pitchFamily="18" charset="0"/>
                <a:ea typeface="Times New Roman" panose="02020603050405020304" pitchFamily="18" charset="0"/>
              </a:rPr>
              <a:t>Tamasouhet</a:t>
            </a:r>
            <a:r>
              <a:rPr lang="fr-FR" sz="1800" kern="150" dirty="0">
                <a:effectLst/>
                <a:latin typeface="Times New Roman" panose="02020603050405020304" pitchFamily="18" charset="0"/>
                <a:ea typeface="Times New Roman" panose="02020603050405020304" pitchFamily="18" charset="0"/>
              </a:rPr>
              <a:t>.</a:t>
            </a:r>
          </a:p>
          <a:p>
            <a:r>
              <a:rPr lang="fr-FR" sz="1800" kern="150" dirty="0">
                <a:effectLst/>
                <a:latin typeface="Times New Roman" panose="02020603050405020304" pitchFamily="18" charset="0"/>
                <a:ea typeface="Times New Roman" panose="02020603050405020304" pitchFamily="18" charset="0"/>
              </a:rPr>
              <a:t> 	</a:t>
            </a:r>
            <a:r>
              <a:rPr lang="fr-FR" sz="1800" b="1" kern="150" dirty="0">
                <a:effectLst/>
                <a:latin typeface="Times New Roman" panose="02020603050405020304" pitchFamily="18" charset="0"/>
                <a:ea typeface="Times New Roman" panose="02020603050405020304" pitchFamily="18" charset="0"/>
              </a:rPr>
              <a:t>Le 25</a:t>
            </a:r>
            <a:r>
              <a:rPr lang="fr-FR" sz="1800" kern="150" dirty="0">
                <a:effectLst/>
                <a:latin typeface="Times New Roman" panose="02020603050405020304" pitchFamily="18" charset="0"/>
                <a:ea typeface="Times New Roman" panose="02020603050405020304" pitchFamily="18" charset="0"/>
              </a:rPr>
              <a:t>, Participation au stand de l’ASCENSION  à Nîmes en dehors du périmètre du Sanctuaire de Notre Dame DE SANTA CRUZ au bas de la Montée Mgr LACASTE.</a:t>
            </a:r>
          </a:p>
          <a:p>
            <a:r>
              <a:rPr lang="fr-FR" sz="1800" b="1" kern="150" dirty="0">
                <a:effectLst/>
                <a:latin typeface="Times New Roman" panose="02020603050405020304" pitchFamily="18" charset="0"/>
                <a:ea typeface="Times New Roman" panose="02020603050405020304" pitchFamily="18" charset="0"/>
              </a:rPr>
              <a:t>JUIN/ JULLET :</a:t>
            </a:r>
            <a:r>
              <a:rPr lang="fr-FR" sz="1800" kern="150" dirty="0">
                <a:effectLst/>
                <a:latin typeface="Times New Roman" panose="02020603050405020304" pitchFamily="18" charset="0"/>
                <a:ea typeface="Times New Roman" panose="02020603050405020304" pitchFamily="18" charset="0"/>
              </a:rPr>
              <a:t> Déplacement de JJ.LION à Oran du </a:t>
            </a:r>
            <a:r>
              <a:rPr lang="fr-FR" sz="1800" b="1" kern="150" dirty="0">
                <a:effectLst/>
                <a:latin typeface="Times New Roman" panose="02020603050405020304" pitchFamily="18" charset="0"/>
                <a:ea typeface="Times New Roman" panose="02020603050405020304" pitchFamily="18" charset="0"/>
              </a:rPr>
              <a:t>26/06 au 01/07</a:t>
            </a:r>
            <a:r>
              <a:rPr lang="fr-FR" sz="1800" kern="150" dirty="0">
                <a:effectLst/>
                <a:latin typeface="Times New Roman" panose="02020603050405020304" pitchFamily="18" charset="0"/>
                <a:ea typeface="Times New Roman" panose="02020603050405020304" pitchFamily="18" charset="0"/>
              </a:rPr>
              <a:t> : visites de contrôle et rencontres avec différents intervenants locaux et déplacement à SAIDA avec </a:t>
            </a:r>
            <a:r>
              <a:rPr lang="fr-FR" sz="1800" kern="150" dirty="0" err="1">
                <a:effectLst/>
                <a:latin typeface="Times New Roman" panose="02020603050405020304" pitchFamily="18" charset="0"/>
                <a:ea typeface="Times New Roman" panose="02020603050405020304" pitchFamily="18" charset="0"/>
              </a:rPr>
              <a:t>Mr.A.Crach</a:t>
            </a:r>
            <a:r>
              <a:rPr lang="fr-FR" sz="1800" kern="150" dirty="0">
                <a:effectLst/>
                <a:latin typeface="Times New Roman" panose="02020603050405020304" pitchFamily="18" charset="0"/>
                <a:ea typeface="Times New Roman" panose="02020603050405020304" pitchFamily="18" charset="0"/>
              </a:rPr>
              <a:t>.</a:t>
            </a:r>
          </a:p>
          <a:p>
            <a:r>
              <a:rPr lang="fr-FR" sz="1800" kern="150" dirty="0">
                <a:effectLst/>
                <a:latin typeface="Times New Roman" panose="02020603050405020304" pitchFamily="18" charset="0"/>
                <a:ea typeface="Times New Roman" panose="02020603050405020304" pitchFamily="18" charset="0"/>
              </a:rPr>
              <a:t>		Durant le mois de Juillet Mr HAMIDOU par délégation, a effectués des visites sur place pour nous rendre compte de l’état d’avancement des travaux décidés avec les autorités et les différents intervenants suite au passage de JJ LION notamment sur RIO et pour le Carré 25 à TAMASOUHET.</a:t>
            </a:r>
          </a:p>
          <a:p>
            <a:endParaRPr lang="fr-FR" dirty="0"/>
          </a:p>
        </p:txBody>
      </p:sp>
    </p:spTree>
    <p:extLst>
      <p:ext uri="{BB962C8B-B14F-4D97-AF65-F5344CB8AC3E}">
        <p14:creationId xmlns:p14="http://schemas.microsoft.com/office/powerpoint/2010/main" val="2841789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21F719-7D4E-91D1-97AE-57FA91461085}"/>
              </a:ext>
            </a:extLst>
          </p:cNvPr>
          <p:cNvSpPr>
            <a:spLocks noGrp="1"/>
          </p:cNvSpPr>
          <p:nvPr>
            <p:ph type="title"/>
          </p:nvPr>
        </p:nvSpPr>
        <p:spPr>
          <a:xfrm>
            <a:off x="250723" y="103240"/>
            <a:ext cx="2654709" cy="560438"/>
          </a:xfrm>
        </p:spPr>
        <p:txBody>
          <a:bodyPr>
            <a:normAutofit fontScale="90000"/>
          </a:bodyPr>
          <a:lstStyle/>
          <a:p>
            <a:r>
              <a:rPr lang="fr-FR" dirty="0"/>
              <a:t>Année 2017 ‘           (2/2)</a:t>
            </a:r>
          </a:p>
        </p:txBody>
      </p:sp>
      <p:sp>
        <p:nvSpPr>
          <p:cNvPr id="3" name="Espace réservé du contenu 2">
            <a:extLst>
              <a:ext uri="{FF2B5EF4-FFF2-40B4-BE49-F238E27FC236}">
                <a16:creationId xmlns:a16="http://schemas.microsoft.com/office/drawing/2014/main" id="{999D75AE-F809-736B-BD41-5F53CEC240B6}"/>
              </a:ext>
            </a:extLst>
          </p:cNvPr>
          <p:cNvSpPr>
            <a:spLocks noGrp="1"/>
          </p:cNvSpPr>
          <p:nvPr>
            <p:ph idx="1"/>
          </p:nvPr>
        </p:nvSpPr>
        <p:spPr>
          <a:xfrm>
            <a:off x="2589212" y="1165123"/>
            <a:ext cx="8915400" cy="5294671"/>
          </a:xfrm>
        </p:spPr>
        <p:txBody>
          <a:bodyPr>
            <a:normAutofit lnSpcReduction="10000"/>
          </a:bodyPr>
          <a:lstStyle/>
          <a:p>
            <a:r>
              <a:rPr lang="fr-FR" sz="1800" b="1" kern="150" dirty="0">
                <a:effectLst/>
                <a:latin typeface="Times New Roman" panose="02020603050405020304" pitchFamily="18" charset="0"/>
                <a:ea typeface="Times New Roman" panose="02020603050405020304" pitchFamily="18" charset="0"/>
              </a:rPr>
              <a:t>AOUT :</a:t>
            </a:r>
            <a:r>
              <a:rPr lang="fr-FR" sz="1800" kern="150" dirty="0">
                <a:effectLst/>
                <a:latin typeface="Times New Roman" panose="02020603050405020304" pitchFamily="18" charset="0"/>
                <a:ea typeface="Times New Roman" panose="02020603050405020304" pitchFamily="18" charset="0"/>
              </a:rPr>
              <a:t> Déplacement de JJ.LION à ORAN en vue de la préparation du Voyage en Septembre pour le Pèlerinage de Santa Cruz. Rencontre avec les intervenants pour le voyage (maire, agence de tourisme, Evêché).</a:t>
            </a:r>
          </a:p>
          <a:p>
            <a:r>
              <a:rPr lang="fr-FR" sz="1800" kern="150" dirty="0">
                <a:effectLst/>
                <a:latin typeface="Times New Roman" panose="02020603050405020304" pitchFamily="18" charset="0"/>
                <a:ea typeface="Times New Roman" panose="02020603050405020304" pitchFamily="18" charset="0"/>
              </a:rPr>
              <a:t> 	Visite des différents cimetières (Oran, Rio, Laferrière, Mercier Lacombe, Misserghin) pour  visites de control de l’état d’avancement des travaux commandés.</a:t>
            </a:r>
          </a:p>
          <a:p>
            <a:r>
              <a:rPr lang="fr-FR" sz="1800" b="1" kern="150" dirty="0">
                <a:effectLst/>
                <a:latin typeface="Times New Roman" panose="02020603050405020304" pitchFamily="18" charset="0"/>
                <a:ea typeface="Times New Roman" panose="02020603050405020304" pitchFamily="18" charset="0"/>
              </a:rPr>
              <a:t>SEPTEMBRE : Le 6</a:t>
            </a:r>
            <a:r>
              <a:rPr lang="fr-FR" sz="1800" kern="150" dirty="0">
                <a:effectLst/>
                <a:latin typeface="Times New Roman" panose="02020603050405020304" pitchFamily="18" charset="0"/>
                <a:ea typeface="Times New Roman" panose="02020603050405020304" pitchFamily="18" charset="0"/>
              </a:rPr>
              <a:t> départ de L. de SANTA BARBARA à Oran ce qui permet avec Hamidou de faire un peu le point sur l’état d’avancement sur RIO notamment.</a:t>
            </a:r>
          </a:p>
          <a:p>
            <a:r>
              <a:rPr lang="fr-FR" sz="1800" kern="150" dirty="0">
                <a:effectLst/>
                <a:latin typeface="Times New Roman" panose="02020603050405020304" pitchFamily="18" charset="0"/>
                <a:ea typeface="Times New Roman" panose="02020603050405020304" pitchFamily="18" charset="0"/>
              </a:rPr>
              <a:t>	</a:t>
            </a:r>
            <a:r>
              <a:rPr lang="fr-FR" sz="1800" b="1" kern="150" dirty="0">
                <a:effectLst/>
                <a:latin typeface="Times New Roman" panose="02020603050405020304" pitchFamily="18" charset="0"/>
                <a:ea typeface="Times New Roman" panose="02020603050405020304" pitchFamily="18" charset="0"/>
              </a:rPr>
              <a:t>Du 15 au 22</a:t>
            </a:r>
            <a:r>
              <a:rPr lang="fr-FR" sz="1800" kern="150" dirty="0">
                <a:effectLst/>
                <a:latin typeface="Times New Roman" panose="02020603050405020304" pitchFamily="18" charset="0"/>
                <a:ea typeface="Times New Roman" panose="02020603050405020304" pitchFamily="18" charset="0"/>
              </a:rPr>
              <a:t>   Voyage Pèlerinage de Notre Dame de Santa Cruz restaurée ; organisé par l’Amicale des Oraniens des Bouches du Rhône (AOBR) et le Collectif de Sauvegarde des Cimetières de l’Oranie (CSCO) ;120 participants enthousiastes		</a:t>
            </a:r>
          </a:p>
          <a:p>
            <a:pPr algn="just"/>
            <a:r>
              <a:rPr lang="fr-FR" sz="1800" kern="150" dirty="0">
                <a:effectLst/>
                <a:latin typeface="Times New Roman" panose="02020603050405020304" pitchFamily="18" charset="0"/>
                <a:ea typeface="Times New Roman" panose="02020603050405020304" pitchFamily="18" charset="0"/>
              </a:rPr>
              <a:t>	SAIDA PROFANATIONS</a:t>
            </a:r>
          </a:p>
          <a:p>
            <a:pPr algn="just"/>
            <a:r>
              <a:rPr lang="fr-FR" sz="1800" kern="150" dirty="0">
                <a:effectLst/>
                <a:latin typeface="Times New Roman" panose="02020603050405020304" pitchFamily="18" charset="0"/>
                <a:ea typeface="Times New Roman" panose="02020603050405020304" pitchFamily="18" charset="0"/>
              </a:rPr>
              <a:t>Lors de la mission d’Octobre Nadège et Nicole ont constaté une profanation du caveau de regroupement, reliquaires saccagés, ossements éparpillés. Le CSCO demande d’agir au plus vite pour rendre la dignité à nos défunts en faisant bétonner le caveau des regroupements, après avoir remis en état les reliquaires, l’entrée, sceller une plaque indiquant les noms des cimetières regroupés. Prévoir restauration du mur d’enceinte pour éviter les actes de vandalisme.</a:t>
            </a:r>
          </a:p>
          <a:p>
            <a:endParaRPr lang="fr-FR" sz="1800" kern="15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2296398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E8D1DB-D7C7-A559-DA09-C318A835ECC6}"/>
              </a:ext>
            </a:extLst>
          </p:cNvPr>
          <p:cNvSpPr>
            <a:spLocks noGrp="1"/>
          </p:cNvSpPr>
          <p:nvPr>
            <p:ph type="title"/>
          </p:nvPr>
        </p:nvSpPr>
        <p:spPr>
          <a:xfrm>
            <a:off x="162233" y="0"/>
            <a:ext cx="2890683" cy="1312606"/>
          </a:xfrm>
        </p:spPr>
        <p:txBody>
          <a:bodyPr/>
          <a:lstStyle/>
          <a:p>
            <a:r>
              <a:rPr lang="fr-FR" dirty="0"/>
              <a:t>Année 2018</a:t>
            </a:r>
            <a:br>
              <a:rPr lang="fr-FR" dirty="0"/>
            </a:br>
            <a:r>
              <a:rPr lang="fr-FR" dirty="0"/>
              <a:t>           (1/2)</a:t>
            </a:r>
          </a:p>
        </p:txBody>
      </p:sp>
      <p:sp>
        <p:nvSpPr>
          <p:cNvPr id="3" name="Espace réservé du contenu 2">
            <a:extLst>
              <a:ext uri="{FF2B5EF4-FFF2-40B4-BE49-F238E27FC236}">
                <a16:creationId xmlns:a16="http://schemas.microsoft.com/office/drawing/2014/main" id="{C8ECD3C4-18AC-993F-9822-1D22469DA4A3}"/>
              </a:ext>
            </a:extLst>
          </p:cNvPr>
          <p:cNvSpPr>
            <a:spLocks noGrp="1"/>
          </p:cNvSpPr>
          <p:nvPr>
            <p:ph idx="1"/>
          </p:nvPr>
        </p:nvSpPr>
        <p:spPr>
          <a:xfrm>
            <a:off x="3274140" y="0"/>
            <a:ext cx="8917860" cy="6633893"/>
          </a:xfrm>
        </p:spPr>
        <p:txBody>
          <a:bodyPr>
            <a:noAutofit/>
          </a:bodyPr>
          <a:lstStyle/>
          <a:p>
            <a:pPr algn="just"/>
            <a:r>
              <a:rPr lang="fr-FR" sz="1600" kern="150" dirty="0">
                <a:effectLst/>
                <a:latin typeface="Times New Roman" panose="02020603050405020304" pitchFamily="18" charset="0"/>
                <a:ea typeface="Times New Roman" panose="02020603050405020304" pitchFamily="18" charset="0"/>
              </a:rPr>
              <a:t>Notre présence à Nîmes lors de l’ASCENSION. Il revient sur le refus de Michel PEREZ de nous autoriser à accéder au site de SANTA CRUZ ce qui nous a obligés à établir notre stand, après autorisation de la mairie,  au bas de la Montée Monseigneur LACASTE.  Pour cette année 2018, on verra ce qui aura été décidé le 3 mars lors de l’AG de l’association ND DE SANTA CRUZ.  </a:t>
            </a:r>
          </a:p>
          <a:p>
            <a:pPr algn="just"/>
            <a:r>
              <a:rPr lang="fr-FR" sz="1600" kern="150" dirty="0">
                <a:effectLst/>
                <a:latin typeface="Times New Roman" panose="02020603050405020304" pitchFamily="18" charset="0"/>
                <a:ea typeface="Times New Roman" panose="02020603050405020304" pitchFamily="18" charset="0"/>
              </a:rPr>
              <a:t>Le voyage de septembre en ORANIE, organisé par le CSCO et l’AOBR, avec une participation de106 personnes dont la plupart retournaient à ORAN pour la première fois depuis leur départ en 1962.</a:t>
            </a:r>
          </a:p>
          <a:p>
            <a:pPr algn="just"/>
            <a:r>
              <a:rPr lang="fr-FR" sz="1600" kern="150" dirty="0">
                <a:effectLst/>
                <a:latin typeface="Times New Roman" panose="02020603050405020304" pitchFamily="18" charset="0"/>
                <a:ea typeface="Times New Roman" panose="02020603050405020304" pitchFamily="18" charset="0"/>
              </a:rPr>
              <a:t>Ils ont quitté ORAN en se promettant d’y revenir.  Robert ROMERA, natif de LOURMEL, revenant à ORAN après 55 ans, souhaite nous apporter son concours pour participer à l’œuvre du CSCO.</a:t>
            </a:r>
          </a:p>
          <a:p>
            <a:pPr algn="just"/>
            <a:r>
              <a:rPr lang="fr-FR" sz="1600" kern="150" dirty="0">
                <a:effectLst/>
                <a:latin typeface="Times New Roman" panose="02020603050405020304" pitchFamily="18" charset="0"/>
                <a:ea typeface="Times New Roman" panose="02020603050405020304" pitchFamily="18" charset="0"/>
              </a:rPr>
              <a:t>Nous l’accueillons bien volontiers pour nous aider sur la région de TOULOUSE. L’organisation de ce voyage n’a pas toujours été facile mais nous avons obtenu de bons résultats et de nouvelles adhésions.</a:t>
            </a:r>
          </a:p>
          <a:p>
            <a:pPr marL="449580" algn="just"/>
            <a:r>
              <a:rPr lang="fr-FR" sz="1600" kern="150" dirty="0">
                <a:effectLst/>
                <a:latin typeface="Times New Roman" panose="02020603050405020304" pitchFamily="18" charset="0"/>
                <a:ea typeface="Times New Roman" panose="02020603050405020304" pitchFamily="18" charset="0"/>
              </a:rPr>
              <a:t>Le décès de certains de nos adhérents dont deux de nos administrateurs, Huguette TROUPEL et Francis GIRON.</a:t>
            </a:r>
          </a:p>
          <a:p>
            <a:r>
              <a:rPr lang="fr-FR" sz="1600" kern="150" dirty="0">
                <a:effectLst/>
                <a:latin typeface="Times New Roman" panose="02020603050405020304" pitchFamily="18" charset="0"/>
                <a:ea typeface="Times New Roman" panose="02020603050405020304" pitchFamily="18" charset="0"/>
              </a:rPr>
              <a:t>Le rétablissement de nos relations avec les Amis de ND de SANTA CRUZ, le renforcement de nos liens avec les Amitiés </a:t>
            </a:r>
            <a:r>
              <a:rPr lang="fr-FR" sz="1600" kern="150" dirty="0" err="1">
                <a:effectLst/>
                <a:latin typeface="Times New Roman" panose="02020603050405020304" pitchFamily="18" charset="0"/>
                <a:ea typeface="Times New Roman" panose="02020603050405020304" pitchFamily="18" charset="0"/>
              </a:rPr>
              <a:t>Oraniennes</a:t>
            </a:r>
            <a:r>
              <a:rPr lang="fr-FR" sz="1600" kern="150" dirty="0">
                <a:effectLst/>
                <a:latin typeface="Times New Roman" panose="02020603050405020304" pitchFamily="18" charset="0"/>
                <a:ea typeface="Times New Roman" panose="02020603050405020304" pitchFamily="18" charset="0"/>
              </a:rPr>
              <a:t> et les autorités religieuses et civiles d’ORAN</a:t>
            </a:r>
          </a:p>
          <a:p>
            <a:pPr marL="448310" algn="just"/>
            <a:r>
              <a:rPr lang="fr-FR" sz="1600" kern="150" dirty="0">
                <a:effectLst/>
                <a:latin typeface="Times New Roman" panose="02020603050405020304" pitchFamily="18" charset="0"/>
                <a:ea typeface="Times New Roman" panose="02020603050405020304" pitchFamily="18" charset="0"/>
              </a:rPr>
              <a:t>Après le décès de Francis GIRON, la comptabilité a été reprise par Ghyslain ROSIQUE et Geneviève DULAC.</a:t>
            </a:r>
          </a:p>
          <a:p>
            <a:pPr marL="448310" algn="just"/>
            <a:r>
              <a:rPr lang="fr-FR" sz="1600" kern="150" dirty="0">
                <a:effectLst/>
                <a:latin typeface="Times New Roman" panose="02020603050405020304" pitchFamily="18" charset="0"/>
                <a:ea typeface="Times New Roman" panose="02020603050405020304" pitchFamily="18" charset="0"/>
              </a:rPr>
              <a:t>Le nombre d’adhérents, entre 380 et 400, est stable, précise Nadège DIAZ. Aux adhésions individuelles viennent s’ajouter des adhésions d’associations comme l’AOBR, AMITIES ORANIENNES, AIOF, les anciens de RIO SALADO, de BENI SAF, de SAIDA, de MENTON, CDHA NICE, AFPNORA de RIS ORANGIS ce qui monte le chiffre de nos adhérents et  sympathisants à quelque 10 000</a:t>
            </a:r>
          </a:p>
          <a:p>
            <a:pPr marL="448310" algn="just"/>
            <a:r>
              <a:rPr lang="fr-FR" sz="1600" kern="150" dirty="0">
                <a:effectLst/>
                <a:latin typeface="Times New Roman" panose="02020603050405020304" pitchFamily="18" charset="0"/>
                <a:ea typeface="Times New Roman" panose="02020603050405020304" pitchFamily="18" charset="0"/>
              </a:rPr>
              <a:t>Mme BOZON, présidente des anciens de Beni SAF nous indique que son association compte 200 adhérents.</a:t>
            </a:r>
          </a:p>
          <a:p>
            <a:endParaRPr lang="fr-FR" sz="1600" kern="150" dirty="0">
              <a:effectLst/>
              <a:latin typeface="Times New Roman" panose="02020603050405020304" pitchFamily="18" charset="0"/>
              <a:ea typeface="Times New Roman" panose="02020603050405020304" pitchFamily="18" charset="0"/>
            </a:endParaRPr>
          </a:p>
          <a:p>
            <a:pPr marL="448310" algn="just"/>
            <a:endParaRPr lang="fr-FR" sz="1600" dirty="0"/>
          </a:p>
        </p:txBody>
      </p:sp>
    </p:spTree>
    <p:extLst>
      <p:ext uri="{BB962C8B-B14F-4D97-AF65-F5344CB8AC3E}">
        <p14:creationId xmlns:p14="http://schemas.microsoft.com/office/powerpoint/2010/main" val="3674021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4F257F-10AF-38C0-E7CA-2AC8DFC92967}"/>
              </a:ext>
            </a:extLst>
          </p:cNvPr>
          <p:cNvSpPr>
            <a:spLocks noGrp="1"/>
          </p:cNvSpPr>
          <p:nvPr>
            <p:ph type="title"/>
          </p:nvPr>
        </p:nvSpPr>
        <p:spPr>
          <a:xfrm>
            <a:off x="604685" y="2094271"/>
            <a:ext cx="11046542" cy="2713703"/>
          </a:xfrm>
        </p:spPr>
        <p:txBody>
          <a:bodyPr>
            <a:normAutofit fontScale="90000"/>
          </a:bodyPr>
          <a:lstStyle/>
          <a:p>
            <a:r>
              <a:rPr lang="fr-FR" dirty="0"/>
              <a:t>Présentation Annuelle depuis 2004</a:t>
            </a:r>
            <a:br>
              <a:rPr lang="fr-FR" dirty="0"/>
            </a:br>
            <a:br>
              <a:rPr lang="fr-FR" dirty="0"/>
            </a:br>
            <a:r>
              <a:rPr lang="fr-FR" dirty="0"/>
              <a:t>Septembre 2004 à Septembre 2024</a:t>
            </a:r>
            <a:br>
              <a:rPr lang="fr-FR" dirty="0"/>
            </a:br>
            <a:br>
              <a:rPr lang="fr-FR" sz="3100" b="1" kern="150" dirty="0">
                <a:effectLst/>
                <a:latin typeface="Algerian" panose="04020705040A02060702" pitchFamily="82" charset="0"/>
                <a:ea typeface="Times New Roman" panose="02020603050405020304" pitchFamily="18" charset="0"/>
                <a:cs typeface="Algerian" panose="04020705040A02060702" pitchFamily="82" charset="0"/>
              </a:rPr>
            </a:br>
            <a:endParaRPr lang="fr-FR" sz="3100" dirty="0"/>
          </a:p>
        </p:txBody>
      </p:sp>
    </p:spTree>
    <p:extLst>
      <p:ext uri="{BB962C8B-B14F-4D97-AF65-F5344CB8AC3E}">
        <p14:creationId xmlns:p14="http://schemas.microsoft.com/office/powerpoint/2010/main" val="2383157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2AA039-8FE9-B4E3-348F-E1372AA15BD9}"/>
              </a:ext>
            </a:extLst>
          </p:cNvPr>
          <p:cNvSpPr>
            <a:spLocks noGrp="1"/>
          </p:cNvSpPr>
          <p:nvPr>
            <p:ph type="title"/>
          </p:nvPr>
        </p:nvSpPr>
        <p:spPr>
          <a:xfrm>
            <a:off x="235975" y="0"/>
            <a:ext cx="2979173" cy="1135626"/>
          </a:xfrm>
        </p:spPr>
        <p:txBody>
          <a:bodyPr>
            <a:normAutofit fontScale="90000"/>
          </a:bodyPr>
          <a:lstStyle/>
          <a:p>
            <a:r>
              <a:rPr lang="fr-FR" dirty="0"/>
              <a:t>Année2018</a:t>
            </a:r>
            <a:br>
              <a:rPr lang="fr-FR" dirty="0"/>
            </a:br>
            <a:r>
              <a:rPr lang="fr-FR" dirty="0"/>
              <a:t>            (2/2)    </a:t>
            </a:r>
          </a:p>
        </p:txBody>
      </p:sp>
      <p:sp>
        <p:nvSpPr>
          <p:cNvPr id="3" name="Espace réservé du contenu 2">
            <a:extLst>
              <a:ext uri="{FF2B5EF4-FFF2-40B4-BE49-F238E27FC236}">
                <a16:creationId xmlns:a16="http://schemas.microsoft.com/office/drawing/2014/main" id="{0211EEB8-21F7-D122-A3AB-8C86321A12AC}"/>
              </a:ext>
            </a:extLst>
          </p:cNvPr>
          <p:cNvSpPr>
            <a:spLocks noGrp="1"/>
          </p:cNvSpPr>
          <p:nvPr>
            <p:ph idx="1"/>
          </p:nvPr>
        </p:nvSpPr>
        <p:spPr>
          <a:xfrm>
            <a:off x="2589212" y="-1"/>
            <a:ext cx="8915400" cy="6725265"/>
          </a:xfrm>
        </p:spPr>
        <p:txBody>
          <a:bodyPr>
            <a:normAutofit fontScale="85000" lnSpcReduction="20000"/>
          </a:bodyPr>
          <a:lstStyle/>
          <a:p>
            <a:pPr algn="just"/>
            <a:r>
              <a:rPr lang="fr-FR" sz="2300" kern="150" dirty="0">
                <a:effectLst/>
                <a:latin typeface="Times New Roman" panose="02020603050405020304" pitchFamily="18" charset="0"/>
                <a:ea typeface="Times New Roman" panose="02020603050405020304" pitchFamily="18" charset="0"/>
              </a:rPr>
              <a:t>Ghyslain ROSIQUE nous présente un diaporama sur différents cimetières visités lors du dernier voyage en Oranie en décembre.</a:t>
            </a:r>
          </a:p>
          <a:p>
            <a:pPr algn="just"/>
            <a:r>
              <a:rPr lang="fr-FR" sz="2300" kern="150" dirty="0">
                <a:effectLst/>
                <a:latin typeface="Times New Roman" panose="02020603050405020304" pitchFamily="18" charset="0"/>
                <a:ea typeface="Times New Roman" panose="02020603050405020304" pitchFamily="18" charset="0"/>
              </a:rPr>
              <a:t>En compagnie de notre délégué algérien, KADER OURAD  ils ont pu se rendre à :MOSTAGANEM : Beaucoup d’herbe fraiche en raison des pluies récentes et découverte d’un monument dédié aux militaires français.</a:t>
            </a:r>
          </a:p>
          <a:p>
            <a:pPr algn="just"/>
            <a:r>
              <a:rPr lang="fr-FR" sz="2300" kern="150" dirty="0">
                <a:effectLst/>
                <a:latin typeface="Times New Roman" panose="02020603050405020304" pitchFamily="18" charset="0"/>
                <a:ea typeface="Times New Roman" panose="02020603050405020304" pitchFamily="18" charset="0"/>
              </a:rPr>
              <a:t>SIDI ALI ex CASSAIGNE : le cimetière contient une centaine de sépultures. L’état général est correct.</a:t>
            </a:r>
          </a:p>
          <a:p>
            <a:r>
              <a:rPr lang="fr-FR" sz="2300" dirty="0">
                <a:effectLst/>
                <a:latin typeface="Times New Roman" panose="02020603050405020304" pitchFamily="18" charset="0"/>
                <a:ea typeface="SimSun" panose="02010600030101010101" pitchFamily="2" charset="-122"/>
                <a:cs typeface="Lucida Sans" panose="020B0602030504020204" pitchFamily="34" charset="0"/>
              </a:rPr>
              <a:t>SIDI BELATTAR ex PONT DU CHELIF : 62 sépultures en bon état ainsi que les murs d’enceinte</a:t>
            </a:r>
          </a:p>
          <a:p>
            <a:pPr algn="just"/>
            <a:r>
              <a:rPr lang="fr-FR" sz="2300" kern="150" dirty="0">
                <a:effectLst/>
                <a:latin typeface="Times New Roman" panose="02020603050405020304" pitchFamily="18" charset="0"/>
                <a:ea typeface="Times New Roman" panose="02020603050405020304" pitchFamily="18" charset="0"/>
              </a:rPr>
              <a:t>AIN TEDLES : un mur d’enceint est écroulé sur 5 mètres environ. Les sépultures sont dans l’ensemble en bon état.</a:t>
            </a:r>
          </a:p>
          <a:p>
            <a:pPr algn="just"/>
            <a:r>
              <a:rPr lang="fr-FR" sz="2300" kern="150" dirty="0">
                <a:effectLst/>
                <a:latin typeface="Times New Roman" panose="02020603050405020304" pitchFamily="18" charset="0"/>
                <a:ea typeface="Times New Roman" panose="02020603050405020304" pitchFamily="18" charset="0"/>
              </a:rPr>
              <a:t>MESRA ex ABOUKIR : cimetière fermé </a:t>
            </a:r>
          </a:p>
          <a:p>
            <a:pPr algn="just"/>
            <a:r>
              <a:rPr lang="fr-FR" sz="2300" kern="150" dirty="0">
                <a:effectLst/>
                <a:latin typeface="Times New Roman" panose="02020603050405020304" pitchFamily="18" charset="0"/>
                <a:ea typeface="Times New Roman" panose="02020603050405020304" pitchFamily="18" charset="0"/>
              </a:rPr>
              <a:t>KHADRA ex PICARD : 35 sépultures. Se trouve en très bon état. </a:t>
            </a:r>
          </a:p>
          <a:p>
            <a:pPr algn="just"/>
            <a:r>
              <a:rPr lang="fr-FR" sz="2300" kern="150" dirty="0">
                <a:effectLst/>
                <a:latin typeface="Times New Roman" panose="02020603050405020304" pitchFamily="18" charset="0"/>
                <a:ea typeface="Times New Roman" panose="02020603050405020304" pitchFamily="18" charset="0"/>
              </a:rPr>
              <a:t>SIDI LAKHDAR ex LAPASSET : cimetière regroupé sur MOSTAGANEM</a:t>
            </a:r>
          </a:p>
          <a:p>
            <a:pPr algn="just"/>
            <a:r>
              <a:rPr lang="fr-FR" sz="2300" kern="150" dirty="0">
                <a:effectLst/>
                <a:latin typeface="Times New Roman" panose="02020603050405020304" pitchFamily="18" charset="0"/>
                <a:ea typeface="Times New Roman" panose="02020603050405020304" pitchFamily="18" charset="0"/>
              </a:rPr>
              <a:t>HADJADJ ex BOSQUET : 80 sépultures présentes en état satisfaisant, mur de clôture en très bon état</a:t>
            </a:r>
          </a:p>
          <a:p>
            <a:pPr algn="just"/>
            <a:r>
              <a:rPr lang="fr-FR" sz="2300" kern="150" dirty="0">
                <a:effectLst/>
                <a:latin typeface="Times New Roman" panose="02020603050405020304" pitchFamily="18" charset="0"/>
                <a:ea typeface="Times New Roman" panose="02020603050405020304" pitchFamily="18" charset="0"/>
              </a:rPr>
              <a:t>ADELMALEK RAMDANE ex OUILLIS : une quarantaine de tombes en très mauvais état, le portail a  disparu</a:t>
            </a:r>
          </a:p>
          <a:p>
            <a:pPr marL="0" indent="0" algn="just">
              <a:buNone/>
            </a:pPr>
            <a:endParaRPr lang="fr-FR" sz="2300" kern="150" dirty="0">
              <a:effectLst/>
              <a:latin typeface="Times New Roman" panose="02020603050405020304" pitchFamily="18" charset="0"/>
              <a:ea typeface="Times New Roman" panose="02020603050405020304" pitchFamily="18" charset="0"/>
            </a:endParaRPr>
          </a:p>
          <a:p>
            <a:pPr algn="just"/>
            <a:r>
              <a:rPr lang="fr-FR" sz="2300" kern="150" dirty="0">
                <a:effectLst/>
                <a:latin typeface="Times New Roman" panose="02020603050405020304" pitchFamily="18" charset="0"/>
                <a:ea typeface="Times New Roman" panose="02020603050405020304" pitchFamily="18" charset="0"/>
              </a:rPr>
              <a:t>D’autres cimetières seront visités lors de la mission prévue à partir du 17 février 2019.</a:t>
            </a:r>
          </a:p>
          <a:p>
            <a:endParaRPr lang="fr-FR" sz="2800" dirty="0"/>
          </a:p>
        </p:txBody>
      </p:sp>
    </p:spTree>
    <p:extLst>
      <p:ext uri="{BB962C8B-B14F-4D97-AF65-F5344CB8AC3E}">
        <p14:creationId xmlns:p14="http://schemas.microsoft.com/office/powerpoint/2010/main" val="1145080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F35163-D6CC-0105-166E-6C2360BA6B0D}"/>
              </a:ext>
            </a:extLst>
          </p:cNvPr>
          <p:cNvSpPr>
            <a:spLocks noGrp="1"/>
          </p:cNvSpPr>
          <p:nvPr>
            <p:ph type="title"/>
          </p:nvPr>
        </p:nvSpPr>
        <p:spPr>
          <a:xfrm>
            <a:off x="250723" y="0"/>
            <a:ext cx="1814051" cy="1312606"/>
          </a:xfrm>
        </p:spPr>
        <p:txBody>
          <a:bodyPr>
            <a:normAutofit fontScale="90000"/>
          </a:bodyPr>
          <a:lstStyle/>
          <a:p>
            <a:r>
              <a:rPr lang="fr-FR" dirty="0"/>
              <a:t>Année</a:t>
            </a:r>
            <a:br>
              <a:rPr lang="fr-FR" dirty="0"/>
            </a:br>
            <a:r>
              <a:rPr lang="fr-FR" dirty="0"/>
              <a:t>       2019</a:t>
            </a:r>
          </a:p>
        </p:txBody>
      </p:sp>
      <p:sp>
        <p:nvSpPr>
          <p:cNvPr id="3" name="Espace réservé du contenu 2">
            <a:extLst>
              <a:ext uri="{FF2B5EF4-FFF2-40B4-BE49-F238E27FC236}">
                <a16:creationId xmlns:a16="http://schemas.microsoft.com/office/drawing/2014/main" id="{D62B6951-A89C-1F74-6019-B7AA98A651B4}"/>
              </a:ext>
            </a:extLst>
          </p:cNvPr>
          <p:cNvSpPr>
            <a:spLocks noGrp="1"/>
          </p:cNvSpPr>
          <p:nvPr>
            <p:ph idx="1"/>
          </p:nvPr>
        </p:nvSpPr>
        <p:spPr>
          <a:xfrm>
            <a:off x="1814052" y="0"/>
            <a:ext cx="10235380" cy="6858001"/>
          </a:xfrm>
        </p:spPr>
        <p:txBody>
          <a:bodyPr>
            <a:noAutofit/>
          </a:bodyPr>
          <a:lstStyle/>
          <a:p>
            <a:pPr marL="448310" algn="just"/>
            <a:r>
              <a:rPr lang="fr-FR" sz="1400" kern="150" dirty="0">
                <a:effectLst/>
                <a:latin typeface="Times New Roman" panose="02020603050405020304" pitchFamily="18" charset="0"/>
                <a:ea typeface="Times New Roman" panose="02020603050405020304" pitchFamily="18" charset="0"/>
              </a:rPr>
              <a:t>2019 sera l’année des 15 ans d’existence du CSCO en tant qu’association. Il rappelle que cette idée née de la colère des fondateurs au cours d’un voyage croisière/pèlerinage a grandi et s’est étoffée. Faire perdurer la Mémoire et maintenir une Dignité, ce sera encore et toujours notre Fierté. Nous n’avons fait que reproduire ce que nos ancêtres ont réalisé à partir de 1830 sur cette même terre pour laquelle nous continuons et continuerons à nous battre même si notre pire ennemi n’est ni la vieillesse ni le découragement mais l’oubli.</a:t>
            </a:r>
          </a:p>
          <a:p>
            <a:pPr marL="448310" algn="just"/>
            <a:r>
              <a:rPr lang="fr-FR" sz="1400" kern="150" dirty="0">
                <a:effectLst/>
                <a:latin typeface="Times New Roman" panose="02020603050405020304" pitchFamily="18" charset="0"/>
                <a:ea typeface="Times New Roman" panose="02020603050405020304" pitchFamily="18" charset="0"/>
              </a:rPr>
              <a:t>Le CSCO était représenté à l’ASCENSION au sanctuaire de SANTA CRUZ ainsi que lors des manifestations à MENTON au rassemblement PIEDS NOIRS, au SOLEIL DES 2 RIVES à NICE,     à la ST MICHEL à LA CIOTAT avant le départ pour MENTON de cette statue ramenée de   MERS EL KEBIR en 1966. Représentation également du CSCO à la messe célébrée pour la venue à MENTON de la statue. L’exposition prévue sur LYON a été reportée</a:t>
            </a:r>
          </a:p>
          <a:p>
            <a:pPr marL="448310" algn="just"/>
            <a:r>
              <a:rPr lang="fr-FR" sz="1400" kern="150" dirty="0">
                <a:effectLst/>
                <a:latin typeface="Times New Roman" panose="02020603050405020304" pitchFamily="18" charset="0"/>
                <a:ea typeface="Times New Roman" panose="02020603050405020304" pitchFamily="18" charset="0"/>
              </a:rPr>
              <a:t>Rappelons l’action de Louis de SANTA BARBARA qui se rend régulièrement sur ORAN, </a:t>
            </a:r>
          </a:p>
          <a:p>
            <a:pPr marL="448310" algn="just"/>
            <a:r>
              <a:rPr lang="fr-FR" sz="1400" kern="150" dirty="0">
                <a:effectLst/>
                <a:latin typeface="Times New Roman" panose="02020603050405020304" pitchFamily="18" charset="0"/>
                <a:ea typeface="Times New Roman" panose="02020603050405020304" pitchFamily="18" charset="0"/>
              </a:rPr>
              <a:t>Sur PARIS, Gérard JOUVE ne ménage ni son temps ni ses efforts. Il a remis un dossier au Ministère des Affaires Etrangères pour la reprise des regroupements « PLAN CHIRAC ». Gérard JOUVE a également rencontré le député Philippe MICHEL KLEISBAUER à qui il a remis une plaquette sur les cimetières saccagés. Il a également en charge la signature d’une convention entre le SOUVENIR FRANÇAIS et le CSCO.</a:t>
            </a:r>
          </a:p>
          <a:p>
            <a:r>
              <a:rPr lang="fr-FR" sz="1400" kern="150" dirty="0">
                <a:effectLst/>
                <a:latin typeface="Times New Roman" panose="02020603050405020304" pitchFamily="18" charset="0"/>
                <a:ea typeface="Times New Roman" panose="02020603050405020304" pitchFamily="18" charset="0"/>
              </a:rPr>
              <a:t>Aux dates marquantes de notre histoire des gerbes sont déposées dans certaines villes en France à la mémoire de nos défunts restés en terre d’Oranie et des victimes du terrorisme. Le 1</a:t>
            </a:r>
            <a:r>
              <a:rPr lang="fr-FR" sz="1400" kern="150" baseline="30000" dirty="0">
                <a:effectLst/>
                <a:latin typeface="Times New Roman" panose="02020603050405020304" pitchFamily="18" charset="0"/>
                <a:ea typeface="Times New Roman" panose="02020603050405020304" pitchFamily="18" charset="0"/>
              </a:rPr>
              <a:t>ER</a:t>
            </a:r>
            <a:r>
              <a:rPr lang="fr-FR" sz="1400" kern="150" dirty="0">
                <a:effectLst/>
                <a:latin typeface="Times New Roman" panose="02020603050405020304" pitchFamily="18" charset="0"/>
                <a:ea typeface="Times New Roman" panose="02020603050405020304" pitchFamily="18" charset="0"/>
              </a:rPr>
              <a:t> Novembre en présence de l’évêque, une gerbe est déposée au cimetière TAMASOUHET</a:t>
            </a:r>
          </a:p>
          <a:p>
            <a:pPr marL="448310" algn="just"/>
            <a:r>
              <a:rPr lang="fr-FR" sz="1400" kern="150" dirty="0">
                <a:effectLst/>
                <a:latin typeface="Times New Roman" panose="02020603050405020304" pitchFamily="18" charset="0"/>
                <a:ea typeface="Times New Roman" panose="02020603050405020304" pitchFamily="18" charset="0"/>
              </a:rPr>
              <a:t>Le CSCO s’est occupé avec les autorités locales de la reconstruction du mur du cimetière de TEMOUCHENT et de la tombe de Sœur Marie Noël à MASCARA.</a:t>
            </a:r>
          </a:p>
          <a:p>
            <a:pPr marL="448310" algn="just"/>
            <a:r>
              <a:rPr lang="fr-FR" sz="1400" kern="150" dirty="0">
                <a:effectLst/>
                <a:latin typeface="Times New Roman" panose="02020603050405020304" pitchFamily="18" charset="0"/>
                <a:ea typeface="Times New Roman" panose="02020603050405020304" pitchFamily="18" charset="0"/>
              </a:rPr>
              <a:t>Un point fort lors du voyage à ORAN en décembre les orgues de la CATHEDRALE D’ORAN. En effet, l’une des participantes à ce voyage, MT JORRO a indiqué que l’organiste titulaire était sa maman. Le maire d’Oran s’est engagé à réhabiliter ces orgues en prenant à sa charge 50 % du devis. Cette réhabilitation, d’après le maire d’ORAN  permettrait durant une semaine au printemps d’organiser des récitals « profanes et religieux ».</a:t>
            </a:r>
          </a:p>
          <a:p>
            <a:pPr marL="448310" algn="just"/>
            <a:r>
              <a:rPr lang="fr-FR" sz="1400" kern="150" dirty="0">
                <a:effectLst/>
                <a:latin typeface="Times New Roman" panose="02020603050405020304" pitchFamily="18" charset="0"/>
                <a:ea typeface="Times New Roman" panose="02020603050405020304" pitchFamily="18" charset="0"/>
              </a:rPr>
              <a:t>Un point précis nous est donné sur les différents postes de la comptabilité après vérification préalable par les vérificateurs aux comptes, Paul GIMENEZ et Robert ROMERA. Les comptes FONCTIONNEMENT et INVESTISSEMENT sont en équilibre positif.</a:t>
            </a:r>
          </a:p>
          <a:p>
            <a:pPr marL="448310" algn="just"/>
            <a:r>
              <a:rPr lang="fr-FR" sz="1400" kern="150" dirty="0">
                <a:effectLst/>
                <a:latin typeface="Times New Roman" panose="02020603050405020304" pitchFamily="18" charset="0"/>
                <a:ea typeface="Times New Roman" panose="02020603050405020304" pitchFamily="18" charset="0"/>
              </a:rPr>
              <a:t>Le président envisage un virement de 15 000 € du compte FONCTIONNEMENT vers le compte INVESTISSEMENT pour finaliser le carré 2 de RIO SALADO. Cette demande est soumise à un vote accepté à l’unanimité par les présents et représentés.</a:t>
            </a:r>
          </a:p>
          <a:p>
            <a:endParaRPr lang="fr-FR" sz="1400" dirty="0"/>
          </a:p>
        </p:txBody>
      </p:sp>
    </p:spTree>
    <p:extLst>
      <p:ext uri="{BB962C8B-B14F-4D97-AF65-F5344CB8AC3E}">
        <p14:creationId xmlns:p14="http://schemas.microsoft.com/office/powerpoint/2010/main" val="453789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528792-5C6C-8F01-B084-D2E3FFDCC3A9}"/>
              </a:ext>
            </a:extLst>
          </p:cNvPr>
          <p:cNvSpPr>
            <a:spLocks noGrp="1"/>
          </p:cNvSpPr>
          <p:nvPr>
            <p:ph type="title"/>
          </p:nvPr>
        </p:nvSpPr>
        <p:spPr>
          <a:xfrm>
            <a:off x="103239" y="0"/>
            <a:ext cx="2359743" cy="752168"/>
          </a:xfrm>
        </p:spPr>
        <p:txBody>
          <a:bodyPr>
            <a:noAutofit/>
          </a:bodyPr>
          <a:lstStyle/>
          <a:p>
            <a:r>
              <a:rPr lang="fr-FR" sz="2800" dirty="0"/>
              <a:t>Année 2020</a:t>
            </a:r>
            <a:br>
              <a:rPr lang="fr-FR" sz="2800" dirty="0"/>
            </a:br>
            <a:r>
              <a:rPr lang="fr-FR" sz="2800" dirty="0"/>
              <a:t>              1/3</a:t>
            </a:r>
          </a:p>
        </p:txBody>
      </p:sp>
      <p:sp>
        <p:nvSpPr>
          <p:cNvPr id="3" name="Espace réservé du contenu 2">
            <a:extLst>
              <a:ext uri="{FF2B5EF4-FFF2-40B4-BE49-F238E27FC236}">
                <a16:creationId xmlns:a16="http://schemas.microsoft.com/office/drawing/2014/main" id="{BD0E0388-B5B7-5B0F-CA97-9115A6879066}"/>
              </a:ext>
            </a:extLst>
          </p:cNvPr>
          <p:cNvSpPr>
            <a:spLocks noGrp="1"/>
          </p:cNvSpPr>
          <p:nvPr>
            <p:ph idx="1"/>
          </p:nvPr>
        </p:nvSpPr>
        <p:spPr>
          <a:xfrm>
            <a:off x="2589212" y="0"/>
            <a:ext cx="8915400" cy="5911222"/>
          </a:xfrm>
        </p:spPr>
        <p:txBody>
          <a:bodyPr>
            <a:normAutofit fontScale="92500" lnSpcReduction="10000"/>
          </a:bodyPr>
          <a:lstStyle/>
          <a:p>
            <a:pPr algn="just"/>
            <a:r>
              <a:rPr lang="fr-FR" sz="1800" b="1" kern="150" dirty="0">
                <a:effectLst/>
                <a:latin typeface="Times New Roman" panose="02020603050405020304" pitchFamily="18" charset="0"/>
                <a:ea typeface="Times New Roman" panose="02020603050405020304" pitchFamily="18" charset="0"/>
              </a:rPr>
              <a:t>BILAN DES ACTIVITES</a:t>
            </a:r>
            <a:endParaRPr lang="fr-FR" sz="1800" kern="150" dirty="0">
              <a:effectLst/>
              <a:latin typeface="Times New Roman" panose="02020603050405020304" pitchFamily="18" charset="0"/>
              <a:ea typeface="Times New Roman" panose="02020603050405020304" pitchFamily="18" charset="0"/>
            </a:endParaRPr>
          </a:p>
          <a:p>
            <a:pPr algn="just"/>
            <a:r>
              <a:rPr lang="fr-FR" sz="1800" kern="150" dirty="0">
                <a:effectLst/>
                <a:latin typeface="Times New Roman" panose="02020603050405020304" pitchFamily="18" charset="0"/>
                <a:ea typeface="Times New Roman" panose="02020603050405020304" pitchFamily="18" charset="0"/>
              </a:rPr>
              <a:t>Le bilan des activités 2019 est lu par la secrétaire générale, Nicole STEIBEL.</a:t>
            </a:r>
          </a:p>
          <a:p>
            <a:pPr algn="just"/>
            <a:r>
              <a:rPr lang="fr-FR" sz="1800" kern="150" dirty="0">
                <a:effectLst/>
                <a:latin typeface="Times New Roman" panose="02020603050405020304" pitchFamily="18" charset="0"/>
                <a:ea typeface="Times New Roman" panose="02020603050405020304" pitchFamily="18" charset="0"/>
              </a:rPr>
              <a:t>	Le bilan des activités est approuvé à l’unanimité par les présents et représentés.</a:t>
            </a:r>
          </a:p>
          <a:p>
            <a:pPr algn="just"/>
            <a:r>
              <a:rPr lang="fr-FR" sz="1800" kern="150" dirty="0">
                <a:effectLst/>
                <a:latin typeface="Times New Roman" panose="02020603050405020304" pitchFamily="18" charset="0"/>
                <a:ea typeface="Times New Roman" panose="02020603050405020304" pitchFamily="18" charset="0"/>
              </a:rPr>
              <a:t> </a:t>
            </a:r>
            <a:r>
              <a:rPr lang="fr-FR" sz="1800" kern="150" dirty="0">
                <a:solidFill>
                  <a:srgbClr val="000000"/>
                </a:solidFill>
                <a:effectLst/>
                <a:latin typeface="Times New Roman" panose="02020603050405020304" pitchFamily="18" charset="0"/>
                <a:ea typeface="Times New Roman" panose="02020603050405020304" pitchFamily="18" charset="0"/>
              </a:rPr>
              <a:t>Jean Jacques rappelle le dépôt de gerbes dans différents cimetières le 26 mars et le 5 juillet et           particulièrement le 1</a:t>
            </a:r>
            <a:r>
              <a:rPr lang="fr-FR" sz="1800" kern="150" baseline="30000" dirty="0">
                <a:solidFill>
                  <a:srgbClr val="000000"/>
                </a:solidFill>
                <a:effectLst/>
                <a:latin typeface="Times New Roman" panose="02020603050405020304" pitchFamily="18" charset="0"/>
                <a:ea typeface="Times New Roman" panose="02020603050405020304" pitchFamily="18" charset="0"/>
              </a:rPr>
              <a:t>er</a:t>
            </a:r>
            <a:r>
              <a:rPr lang="fr-FR" sz="1800" kern="150" dirty="0">
                <a:solidFill>
                  <a:srgbClr val="000000"/>
                </a:solidFill>
                <a:effectLst/>
                <a:latin typeface="Times New Roman" panose="02020603050405020304" pitchFamily="18" charset="0"/>
                <a:ea typeface="Times New Roman" panose="02020603050405020304" pitchFamily="18" charset="0"/>
              </a:rPr>
              <a:t> Novembre au cimetière de TAMASOUHET à la </a:t>
            </a:r>
            <a:r>
              <a:rPr lang="fr-FR" sz="1800" kern="150" dirty="0">
                <a:effectLst/>
                <a:latin typeface="Times New Roman" panose="02020603050405020304" pitchFamily="18" charset="0"/>
                <a:ea typeface="Times New Roman" panose="02020603050405020304" pitchFamily="18" charset="0"/>
              </a:rPr>
              <a:t>mémoire de nos défunts.</a:t>
            </a:r>
          </a:p>
          <a:p>
            <a:pPr marL="0" indent="0" algn="just">
              <a:buNone/>
            </a:pPr>
            <a:endParaRPr lang="fr-FR" sz="1800" kern="150" dirty="0">
              <a:effectLst/>
              <a:latin typeface="Times New Roman" panose="02020603050405020304" pitchFamily="18" charset="0"/>
              <a:ea typeface="Times New Roman" panose="02020603050405020304" pitchFamily="18" charset="0"/>
            </a:endParaRPr>
          </a:p>
          <a:p>
            <a:pPr algn="just"/>
            <a:r>
              <a:rPr lang="fr-FR" sz="1800" b="1" kern="150" dirty="0">
                <a:effectLst/>
                <a:latin typeface="Times New Roman" panose="02020603050405020304" pitchFamily="18" charset="0"/>
                <a:ea typeface="Times New Roman" panose="02020603050405020304" pitchFamily="18" charset="0"/>
              </a:rPr>
              <a:t>BILAN FINANCIER</a:t>
            </a:r>
            <a:endParaRPr lang="fr-FR" sz="1800" kern="150" dirty="0">
              <a:effectLst/>
              <a:latin typeface="Times New Roman" panose="02020603050405020304" pitchFamily="18" charset="0"/>
              <a:ea typeface="Times New Roman" panose="02020603050405020304" pitchFamily="18" charset="0"/>
            </a:endParaRPr>
          </a:p>
          <a:p>
            <a:pPr algn="just"/>
            <a:r>
              <a:rPr lang="fr-FR" sz="1800" kern="150" dirty="0">
                <a:effectLst/>
                <a:latin typeface="Times New Roman" panose="02020603050405020304" pitchFamily="18" charset="0"/>
                <a:ea typeface="Times New Roman" panose="02020603050405020304" pitchFamily="18" charset="0"/>
              </a:rPr>
              <a:t>Après validation des comptes par les vérificateurs aux comptes, Gabriel PERNET et Paul GIMENEZ, Le trésorier, Ghyslain ROSIQUE, nous détaille le bilan financier qui est en parfait équilibre.</a:t>
            </a:r>
          </a:p>
          <a:p>
            <a:pPr algn="just"/>
            <a:r>
              <a:rPr lang="fr-FR" sz="1800" kern="150" dirty="0">
                <a:effectLst/>
                <a:latin typeface="Times New Roman" panose="02020603050405020304" pitchFamily="18" charset="0"/>
                <a:ea typeface="Times New Roman" panose="02020603050405020304" pitchFamily="18" charset="0"/>
              </a:rPr>
              <a:t>	Le bilan financier est approuvé à l’unanimité des présents et représentés.</a:t>
            </a:r>
          </a:p>
          <a:p>
            <a:pPr algn="just"/>
            <a:r>
              <a:rPr lang="fr-FR" sz="1800" kern="150" dirty="0">
                <a:effectLst/>
                <a:latin typeface="Times New Roman" panose="02020603050405020304" pitchFamily="18" charset="0"/>
                <a:ea typeface="Times New Roman" panose="02020603050405020304" pitchFamily="18" charset="0"/>
              </a:rPr>
              <a:t>L’Assemblée générale se poursuit par l’intervention de Nadège DIAZ qui nous confirme que les  adhésions</a:t>
            </a:r>
            <a:r>
              <a:rPr lang="fr-FR" sz="1800" kern="150" dirty="0">
                <a:solidFill>
                  <a:srgbClr val="000000"/>
                </a:solidFill>
                <a:effectLst/>
                <a:latin typeface="Times New Roman" panose="02020603050405020304" pitchFamily="18" charset="0"/>
                <a:ea typeface="Times New Roman" panose="02020603050405020304" pitchFamily="18" charset="0"/>
              </a:rPr>
              <a:t> s</a:t>
            </a:r>
            <a:r>
              <a:rPr lang="fr-FR" sz="1800" kern="150" dirty="0">
                <a:effectLst/>
                <a:latin typeface="Times New Roman" panose="02020603050405020304" pitchFamily="18" charset="0"/>
                <a:ea typeface="Times New Roman" panose="02020603050405020304" pitchFamily="18" charset="0"/>
              </a:rPr>
              <a:t>ont stables entre 350 et 400 adhérents. A ce jour 322 renouvellements d'adhésions. Il est précisé que les cotisations partent du premier mois de l’adhésion et sont renouvelables chaque année à cette même date.</a:t>
            </a:r>
          </a:p>
          <a:p>
            <a:pPr algn="just"/>
            <a:r>
              <a:rPr lang="fr-FR" sz="1800" kern="150" dirty="0">
                <a:effectLst/>
                <a:latin typeface="Times New Roman" panose="02020603050405020304" pitchFamily="18" charset="0"/>
                <a:ea typeface="Times New Roman" panose="02020603050405020304" pitchFamily="18" charset="0"/>
              </a:rPr>
              <a:t>L'Association de BENI SAF a versé 4 500 € au CSCO lors de sa dissolution. 2 500 € seront attribués aux travaux du cimetière de BENI SAF. N. MUNOZ se propose de faire parvenir un mailing à leurs anciens adhérents pour les inciter à rejoindre le CSCO, comme demandé également lors de leur dernière assemblée générale.</a:t>
            </a:r>
          </a:p>
          <a:p>
            <a:endParaRPr lang="fr-FR" dirty="0"/>
          </a:p>
        </p:txBody>
      </p:sp>
    </p:spTree>
    <p:extLst>
      <p:ext uri="{BB962C8B-B14F-4D97-AF65-F5344CB8AC3E}">
        <p14:creationId xmlns:p14="http://schemas.microsoft.com/office/powerpoint/2010/main" val="712135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9B929B-CC75-9640-030C-4A8FF449D58D}"/>
              </a:ext>
            </a:extLst>
          </p:cNvPr>
          <p:cNvSpPr>
            <a:spLocks noGrp="1"/>
          </p:cNvSpPr>
          <p:nvPr>
            <p:ph type="title"/>
          </p:nvPr>
        </p:nvSpPr>
        <p:spPr>
          <a:xfrm>
            <a:off x="206477" y="0"/>
            <a:ext cx="2551471" cy="722671"/>
          </a:xfrm>
        </p:spPr>
        <p:txBody>
          <a:bodyPr>
            <a:normAutofit fontScale="90000"/>
          </a:bodyPr>
          <a:lstStyle/>
          <a:p>
            <a:r>
              <a:rPr lang="fr-FR" dirty="0"/>
              <a:t>Année 2020 </a:t>
            </a:r>
            <a:br>
              <a:rPr lang="fr-FR" dirty="0"/>
            </a:br>
            <a:r>
              <a:rPr lang="fr-FR" dirty="0"/>
              <a:t>            2/3</a:t>
            </a:r>
          </a:p>
        </p:txBody>
      </p:sp>
      <p:sp>
        <p:nvSpPr>
          <p:cNvPr id="3" name="Espace réservé du contenu 2">
            <a:extLst>
              <a:ext uri="{FF2B5EF4-FFF2-40B4-BE49-F238E27FC236}">
                <a16:creationId xmlns:a16="http://schemas.microsoft.com/office/drawing/2014/main" id="{E6A4E1D2-9E47-CE81-7722-6F6C7BE9D1CC}"/>
              </a:ext>
            </a:extLst>
          </p:cNvPr>
          <p:cNvSpPr>
            <a:spLocks noGrp="1"/>
          </p:cNvSpPr>
          <p:nvPr>
            <p:ph idx="1"/>
          </p:nvPr>
        </p:nvSpPr>
        <p:spPr>
          <a:xfrm>
            <a:off x="2448232" y="117987"/>
            <a:ext cx="9056380" cy="5793235"/>
          </a:xfrm>
        </p:spPr>
        <p:txBody>
          <a:bodyPr>
            <a:noAutofit/>
          </a:bodyPr>
          <a:lstStyle/>
          <a:p>
            <a:pPr algn="just"/>
            <a:r>
              <a:rPr lang="fr-FR" sz="1400" b="1" kern="150" dirty="0">
                <a:effectLst/>
                <a:latin typeface="Times New Roman" panose="02020603050405020304" pitchFamily="18" charset="0"/>
                <a:ea typeface="Times New Roman" panose="02020603050405020304" pitchFamily="18" charset="0"/>
              </a:rPr>
              <a:t>INTERVENTIONS  DE :</a:t>
            </a:r>
            <a:endParaRPr lang="fr-FR" sz="1400" kern="150" dirty="0">
              <a:effectLst/>
              <a:latin typeface="Times New Roman" panose="02020603050405020304" pitchFamily="18" charset="0"/>
              <a:ea typeface="Times New Roman" panose="02020603050405020304" pitchFamily="18" charset="0"/>
            </a:endParaRPr>
          </a:p>
          <a:p>
            <a:pPr algn="just"/>
            <a:r>
              <a:rPr lang="fr-FR" sz="1400" kern="150" dirty="0">
                <a:effectLst/>
                <a:latin typeface="Times New Roman" panose="02020603050405020304" pitchFamily="18" charset="0"/>
                <a:ea typeface="Times New Roman" panose="02020603050405020304" pitchFamily="18" charset="0"/>
              </a:rPr>
              <a:t>Aïcha AFANE : au CSCO depuis sa création en 2004, s'occupe de l'organisation des voyages et de la sécurité des Pieds Noirs.</a:t>
            </a:r>
          </a:p>
          <a:p>
            <a:pPr algn="just"/>
            <a:r>
              <a:rPr lang="fr-FR" sz="1400" kern="150" dirty="0">
                <a:effectLst/>
                <a:latin typeface="Times New Roman" panose="02020603050405020304" pitchFamily="18" charset="0"/>
                <a:ea typeface="Times New Roman" panose="02020603050405020304" pitchFamily="18" charset="0"/>
              </a:rPr>
              <a:t>Kader (né en 1954 à Mers el </a:t>
            </a:r>
            <a:r>
              <a:rPr lang="fr-FR" sz="1400" kern="150" dirty="0" err="1">
                <a:effectLst/>
                <a:latin typeface="Times New Roman" panose="02020603050405020304" pitchFamily="18" charset="0"/>
                <a:ea typeface="Times New Roman" panose="02020603050405020304" pitchFamily="18" charset="0"/>
              </a:rPr>
              <a:t>Kebir</a:t>
            </a:r>
            <a:r>
              <a:rPr lang="fr-FR" sz="1400" kern="150" dirty="0">
                <a:effectLst/>
                <a:latin typeface="Times New Roman" panose="02020603050405020304" pitchFamily="18" charset="0"/>
                <a:ea typeface="Times New Roman" panose="02020603050405020304" pitchFamily="18" charset="0"/>
              </a:rPr>
              <a:t>) au CSCO depuis sa création en 2004, s'’est occupé du recensement d'une soixantaine de cimetières d'Oranie.</a:t>
            </a:r>
          </a:p>
          <a:p>
            <a:pPr algn="just"/>
            <a:r>
              <a:rPr lang="fr-FR" sz="1400" kern="150" dirty="0">
                <a:effectLst/>
                <a:latin typeface="Times New Roman" panose="02020603050405020304" pitchFamily="18" charset="0"/>
                <a:ea typeface="Times New Roman" panose="02020603050405020304" pitchFamily="18" charset="0"/>
              </a:rPr>
              <a:t>Tewfik : né à Saïda, guide à ORAN pour l'association Bel Horizon. Les pieds noirs lui ont fait connaitre une histoire de l’Oranie et de l’Algérie différente de celle qu’il avait apprise en classe.  </a:t>
            </a:r>
          </a:p>
          <a:p>
            <a:pPr algn="just"/>
            <a:r>
              <a:rPr lang="fr-FR" sz="1400" kern="150" dirty="0">
                <a:effectLst/>
                <a:latin typeface="Times New Roman" panose="02020603050405020304" pitchFamily="18" charset="0"/>
                <a:ea typeface="Times New Roman" panose="02020603050405020304" pitchFamily="18" charset="0"/>
              </a:rPr>
              <a:t>Ernest REYNE : Président des </a:t>
            </a:r>
            <a:r>
              <a:rPr lang="fr-FR" sz="1400" kern="150" dirty="0" err="1">
                <a:effectLst/>
                <a:latin typeface="Times New Roman" panose="02020603050405020304" pitchFamily="18" charset="0"/>
                <a:ea typeface="Times New Roman" panose="02020603050405020304" pitchFamily="18" charset="0"/>
              </a:rPr>
              <a:t>Saladéens</a:t>
            </a:r>
            <a:r>
              <a:rPr lang="fr-FR" sz="1400" kern="150" dirty="0">
                <a:effectLst/>
                <a:latin typeface="Times New Roman" panose="02020603050405020304" pitchFamily="18" charset="0"/>
                <a:ea typeface="Times New Roman" panose="02020603050405020304" pitchFamily="18" charset="0"/>
              </a:rPr>
              <a:t>. Le cimetière de Rio Salado sera désherbé avant Pâques. En cours de fin de réhabilitation grâce au CSCO. Il a demandé aux adhérents de son association de soutenir le CSCO en adhérant.</a:t>
            </a:r>
          </a:p>
          <a:p>
            <a:pPr algn="just"/>
            <a:r>
              <a:rPr lang="fr-FR" sz="1400" kern="150" dirty="0">
                <a:effectLst/>
                <a:latin typeface="Times New Roman" panose="02020603050405020304" pitchFamily="18" charset="0"/>
                <a:ea typeface="Times New Roman" panose="02020603050405020304" pitchFamily="18" charset="0"/>
              </a:rPr>
              <a:t>Jean Paul GRAU, responsable du site et de la parution du DEVOIR DE MEMOIRE demande d'autres témoignages (autres que les cimetières) pour documenter le DDM. Il nous fait par d’une modification prochaine du prestataire. L'aspect du site sera donc modifié. Jean Paul fera en sorte de ne pas trop perturber les adhérents.</a:t>
            </a:r>
          </a:p>
          <a:p>
            <a:pPr algn="just"/>
            <a:r>
              <a:rPr lang="fr-FR" sz="1400" kern="150" dirty="0">
                <a:effectLst/>
                <a:latin typeface="Times New Roman" panose="02020603050405020304" pitchFamily="18" charset="0"/>
                <a:ea typeface="Times New Roman" panose="02020603050405020304" pitchFamily="18" charset="0"/>
              </a:rPr>
              <a:t>Le nombre de visite du site est constant. La page FACEBOOK se porte très bien. La consultation du DDM n’est pas consultée que par les adhérents mais par de nombreuses personnes même si elles ne font pas la démarche d’adhérer.</a:t>
            </a:r>
          </a:p>
          <a:p>
            <a:pPr algn="just"/>
            <a:r>
              <a:rPr lang="fr-FR" sz="1400" kern="150" dirty="0">
                <a:effectLst/>
                <a:latin typeface="Times New Roman" panose="02020603050405020304" pitchFamily="18" charset="0"/>
                <a:ea typeface="Times New Roman" panose="02020603050405020304" pitchFamily="18" charset="0"/>
              </a:rPr>
              <a:t>L’activité sur le site est assez suivie. Les visiteurs ciblent surtout les modifications indiquées par Jean Paul GRAU.</a:t>
            </a:r>
          </a:p>
          <a:p>
            <a:pPr algn="just"/>
            <a:r>
              <a:rPr lang="fr-FR" sz="1400" kern="150" dirty="0">
                <a:effectLst/>
                <a:latin typeface="Times New Roman" panose="02020603050405020304" pitchFamily="18" charset="0"/>
                <a:ea typeface="Times New Roman" panose="02020603050405020304" pitchFamily="18" charset="0"/>
              </a:rPr>
              <a:t> </a:t>
            </a:r>
            <a:r>
              <a:rPr lang="fr-FR" sz="1400" kern="150" dirty="0">
                <a:solidFill>
                  <a:srgbClr val="000000"/>
                </a:solidFill>
                <a:effectLst/>
                <a:latin typeface="Times New Roman" panose="02020603050405020304" pitchFamily="18" charset="0"/>
                <a:ea typeface="Times New Roman" panose="02020603050405020304" pitchFamily="18" charset="0"/>
              </a:rPr>
              <a:t>Il nous fait entendre un message de  Mme CHOISY RCF (Radio Chrétienne Francophone) qui  a donné les références et coordonnées du CSCO à l'antenne, lors d'une émission sur les recherches généalogiques.</a:t>
            </a:r>
            <a:endParaRPr lang="fr-FR" sz="1400" kern="150" dirty="0">
              <a:effectLst/>
              <a:latin typeface="Times New Roman" panose="02020603050405020304" pitchFamily="18" charset="0"/>
              <a:ea typeface="Times New Roman" panose="02020603050405020304" pitchFamily="18" charset="0"/>
            </a:endParaRPr>
          </a:p>
          <a:p>
            <a:pPr algn="just"/>
            <a:r>
              <a:rPr lang="fr-FR" sz="1400" kern="150" dirty="0">
                <a:effectLst/>
                <a:latin typeface="Times New Roman" panose="02020603050405020304" pitchFamily="18" charset="0"/>
                <a:ea typeface="Times New Roman" panose="02020603050405020304" pitchFamily="18" charset="0"/>
              </a:rPr>
              <a:t>Nicole BOTELLA, membre du CA de l’ECHO DE L’ORANIE créé en 1963, nous confirme la situation préoccupante de ce journal, de moins en moins d’adhérents et la défection  d’annonceurs,  menacé de fermeture à moyen terme. Ne reçoit aucune subvention. Les adhérents ont répondu favorablement à un appel de don.</a:t>
            </a:r>
          </a:p>
          <a:p>
            <a:pPr algn="just"/>
            <a:r>
              <a:rPr lang="fr-FR" sz="1400" kern="150" dirty="0">
                <a:effectLst/>
                <a:latin typeface="Times New Roman" panose="02020603050405020304" pitchFamily="18" charset="0"/>
                <a:ea typeface="Times New Roman" panose="02020603050405020304" pitchFamily="18" charset="0"/>
              </a:rPr>
              <a:t>Notre adhérent, M. SAEZ confirme les dires de Nicole BOTELLA.</a:t>
            </a:r>
          </a:p>
          <a:p>
            <a:pPr marL="0" indent="0">
              <a:buNone/>
            </a:pPr>
            <a:endParaRPr lang="fr-FR" sz="1400" dirty="0"/>
          </a:p>
        </p:txBody>
      </p:sp>
    </p:spTree>
    <p:extLst>
      <p:ext uri="{BB962C8B-B14F-4D97-AF65-F5344CB8AC3E}">
        <p14:creationId xmlns:p14="http://schemas.microsoft.com/office/powerpoint/2010/main" val="2329874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5C9D43-A140-6521-EB1C-00ECE22C85DC}"/>
              </a:ext>
            </a:extLst>
          </p:cNvPr>
          <p:cNvSpPr>
            <a:spLocks noGrp="1"/>
          </p:cNvSpPr>
          <p:nvPr>
            <p:ph type="title"/>
          </p:nvPr>
        </p:nvSpPr>
        <p:spPr>
          <a:xfrm>
            <a:off x="103239" y="0"/>
            <a:ext cx="2728451" cy="634181"/>
          </a:xfrm>
        </p:spPr>
        <p:txBody>
          <a:bodyPr>
            <a:normAutofit fontScale="90000"/>
          </a:bodyPr>
          <a:lstStyle/>
          <a:p>
            <a:r>
              <a:rPr lang="fr-FR" dirty="0"/>
              <a:t>Année 2020 </a:t>
            </a:r>
            <a:br>
              <a:rPr lang="fr-FR" dirty="0"/>
            </a:br>
            <a:r>
              <a:rPr lang="fr-FR" dirty="0"/>
              <a:t>             3/3</a:t>
            </a:r>
          </a:p>
        </p:txBody>
      </p:sp>
      <p:sp>
        <p:nvSpPr>
          <p:cNvPr id="3" name="Espace réservé du contenu 2">
            <a:extLst>
              <a:ext uri="{FF2B5EF4-FFF2-40B4-BE49-F238E27FC236}">
                <a16:creationId xmlns:a16="http://schemas.microsoft.com/office/drawing/2014/main" id="{9763ABEA-4CC1-ECDD-39D6-379A137FBD3F}"/>
              </a:ext>
            </a:extLst>
          </p:cNvPr>
          <p:cNvSpPr>
            <a:spLocks noGrp="1"/>
          </p:cNvSpPr>
          <p:nvPr>
            <p:ph idx="1"/>
          </p:nvPr>
        </p:nvSpPr>
        <p:spPr>
          <a:xfrm>
            <a:off x="2589212" y="103239"/>
            <a:ext cx="9371730" cy="6887496"/>
          </a:xfrm>
        </p:spPr>
        <p:txBody>
          <a:bodyPr>
            <a:normAutofit fontScale="85000" lnSpcReduction="20000"/>
          </a:bodyPr>
          <a:lstStyle/>
          <a:p>
            <a:pPr algn="just"/>
            <a:r>
              <a:rPr lang="fr-FR" sz="1800" kern="150" dirty="0">
                <a:effectLst/>
                <a:latin typeface="Times New Roman" panose="02020603050405020304" pitchFamily="18" charset="0"/>
                <a:ea typeface="Times New Roman" panose="02020603050405020304" pitchFamily="18" charset="0"/>
              </a:rPr>
              <a:t>Michel GONNARD, notre représentant dans la région RHONE/ALPES. Est en contact avec  des anciens oranais, des élus de la région et à l’opportunité de rencontrer très prochainement le Président du Sénat, Gérard LARCHER  à LYON. Compte tenu de ses contacts parlementaires, souhaite avec</a:t>
            </a:r>
          </a:p>
          <a:p>
            <a:pPr algn="just"/>
            <a:r>
              <a:rPr lang="fr-FR" sz="1800" kern="150" dirty="0">
                <a:effectLst/>
                <a:latin typeface="Times New Roman" panose="02020603050405020304" pitchFamily="18" charset="0"/>
                <a:ea typeface="Times New Roman" panose="02020603050405020304" pitchFamily="18" charset="0"/>
              </a:rPr>
              <a:t>Jean Paul GRAU connaître le nom des adhérents de la région RHONE ALPES pour les rencontrer et améliorer les contacts.</a:t>
            </a:r>
          </a:p>
          <a:p>
            <a:pPr algn="just"/>
            <a:r>
              <a:rPr lang="fr-FR" sz="1800" kern="150" dirty="0">
                <a:effectLst/>
                <a:latin typeface="Times New Roman" panose="02020603050405020304" pitchFamily="18" charset="0"/>
                <a:ea typeface="Times New Roman" panose="02020603050405020304" pitchFamily="18" charset="0"/>
              </a:rPr>
              <a:t>Robert PEREZ confirme qu’un article dans le prochain journal de l’AOBR sera consacré à Edouard HERRIOT dont les parents sont enterrés à ORAN </a:t>
            </a:r>
            <a:r>
              <a:rPr lang="fr-FR" sz="1800" kern="150" dirty="0" err="1">
                <a:effectLst/>
                <a:latin typeface="Times New Roman" panose="02020603050405020304" pitchFamily="18" charset="0"/>
                <a:ea typeface="Times New Roman" panose="02020603050405020304" pitchFamily="18" charset="0"/>
              </a:rPr>
              <a:t>Tamasouhet</a:t>
            </a:r>
            <a:r>
              <a:rPr lang="fr-FR" sz="1800" kern="150" dirty="0">
                <a:effectLst/>
                <a:latin typeface="Times New Roman" panose="02020603050405020304" pitchFamily="18" charset="0"/>
                <a:ea typeface="Times New Roman" panose="02020603050405020304" pitchFamily="18" charset="0"/>
              </a:rPr>
              <a:t>.</a:t>
            </a:r>
          </a:p>
          <a:p>
            <a:pPr algn="just"/>
            <a:r>
              <a:rPr lang="fr-FR" sz="1800" kern="150" dirty="0">
                <a:solidFill>
                  <a:srgbClr val="000000"/>
                </a:solidFill>
                <a:effectLst/>
                <a:latin typeface="Times New Roman" panose="02020603050405020304" pitchFamily="18" charset="0"/>
                <a:ea typeface="Times New Roman" panose="02020603050405020304" pitchFamily="18" charset="0"/>
              </a:rPr>
              <a:t>Jean Jacques LION souhaiterait, qu’en cette période électorale, les autorités municipales, départementales et régionales soient contactées régulièrement.</a:t>
            </a:r>
            <a:endParaRPr lang="fr-FR" sz="1800" kern="150" dirty="0">
              <a:effectLst/>
              <a:latin typeface="Times New Roman" panose="02020603050405020304" pitchFamily="18" charset="0"/>
              <a:ea typeface="Times New Roman" panose="02020603050405020304" pitchFamily="18" charset="0"/>
            </a:endParaRPr>
          </a:p>
          <a:p>
            <a:pPr algn="just"/>
            <a:r>
              <a:rPr lang="fr-FR" sz="1800" kern="150" dirty="0">
                <a:solidFill>
                  <a:srgbClr val="000000"/>
                </a:solidFill>
                <a:effectLst/>
                <a:latin typeface="Times New Roman" panose="02020603050405020304" pitchFamily="18" charset="0"/>
                <a:ea typeface="Times New Roman" panose="02020603050405020304" pitchFamily="18" charset="0"/>
              </a:rPr>
              <a:t>Jean Pierre VICENTE</a:t>
            </a:r>
            <a:endParaRPr lang="fr-FR" sz="1800" kern="150" dirty="0">
              <a:effectLst/>
              <a:latin typeface="Times New Roman" panose="02020603050405020304" pitchFamily="18" charset="0"/>
              <a:ea typeface="Times New Roman" panose="02020603050405020304" pitchFamily="18" charset="0"/>
            </a:endParaRPr>
          </a:p>
          <a:p>
            <a:pPr algn="just"/>
            <a:r>
              <a:rPr lang="fr-FR" sz="1800" kern="150" dirty="0">
                <a:solidFill>
                  <a:srgbClr val="000000"/>
                </a:solidFill>
                <a:effectLst/>
                <a:latin typeface="Times New Roman" panose="02020603050405020304" pitchFamily="18" charset="0"/>
                <a:ea typeface="Times New Roman" panose="02020603050405020304" pitchFamily="18" charset="0"/>
              </a:rPr>
              <a:t>Voyage à Saïda en octobre : cimetière profané récemment. Ossuaire de regroupement inondé.</a:t>
            </a:r>
            <a:endParaRPr lang="fr-FR" sz="1800" kern="150" dirty="0">
              <a:effectLst/>
              <a:latin typeface="Times New Roman" panose="02020603050405020304" pitchFamily="18" charset="0"/>
              <a:ea typeface="Times New Roman" panose="02020603050405020304" pitchFamily="18" charset="0"/>
            </a:endParaRPr>
          </a:p>
          <a:p>
            <a:pPr algn="just"/>
            <a:r>
              <a:rPr lang="fr-FR" sz="1800" kern="150" dirty="0">
                <a:solidFill>
                  <a:srgbClr val="000000"/>
                </a:solidFill>
                <a:effectLst/>
                <a:latin typeface="Times New Roman" panose="02020603050405020304" pitchFamily="18" charset="0"/>
                <a:ea typeface="Times New Roman" panose="02020603050405020304" pitchFamily="18" charset="0"/>
              </a:rPr>
              <a:t>Plaque pour les 10 cimetières regroupés, rien n’a été fait. En raison du changement du </a:t>
            </a:r>
            <a:r>
              <a:rPr lang="fr-FR" sz="1800" kern="150" dirty="0" err="1">
                <a:solidFill>
                  <a:srgbClr val="000000"/>
                </a:solidFill>
                <a:effectLst/>
                <a:latin typeface="Times New Roman" panose="02020603050405020304" pitchFamily="18" charset="0"/>
                <a:ea typeface="Times New Roman" panose="02020603050405020304" pitchFamily="18" charset="0"/>
              </a:rPr>
              <a:t>walli</a:t>
            </a:r>
            <a:r>
              <a:rPr lang="fr-FR" sz="1800" kern="150" dirty="0">
                <a:solidFill>
                  <a:srgbClr val="000000"/>
                </a:solidFill>
                <a:effectLst/>
                <a:latin typeface="Times New Roman" panose="02020603050405020304" pitchFamily="18" charset="0"/>
                <a:ea typeface="Times New Roman" panose="02020603050405020304" pitchFamily="18" charset="0"/>
              </a:rPr>
              <a:t>, du responsable de l’APC, du consul il faut répéter aux nouveaux élus les travaux à réaliser car bien entendu ils ne sont pas au courant. Lors de la mission d’Octobre, le consul d’Oran a été mis au courant. Dernière information, ce dernier se rendra à Saïda en mars 2020 pour constater les réparations à effectuer.</a:t>
            </a:r>
            <a:endParaRPr lang="fr-FR" sz="1800" kern="150" dirty="0">
              <a:effectLst/>
              <a:latin typeface="Times New Roman" panose="02020603050405020304" pitchFamily="18" charset="0"/>
              <a:ea typeface="Times New Roman" panose="02020603050405020304" pitchFamily="18" charset="0"/>
            </a:endParaRPr>
          </a:p>
          <a:p>
            <a:pPr algn="just"/>
            <a:r>
              <a:rPr lang="fr-FR" sz="1800" kern="150" dirty="0">
                <a:effectLst/>
                <a:latin typeface="Times New Roman" panose="02020603050405020304" pitchFamily="18" charset="0"/>
                <a:ea typeface="Times New Roman" panose="02020603050405020304" pitchFamily="18" charset="0"/>
              </a:rPr>
              <a:t>Gérard JOUVE, Relations institutionnelles à PARIS, relate sa visite au MAE en avril 2019 : rencontre avec Mme PEREIRA qui s'occupe des cimetières français à l'étranger. Depuis cette date, grâce à l'intervention du Consul de France à Oran, quelques cimetières ont été nettoyés. Depuis le mois d'octobre, Mme PEREIRA n'est plus en charge du dossier des cimetières français à l'étranger. Elle a été affectée à une autre fonction et pour l’instant n’a pas de successeur.</a:t>
            </a:r>
          </a:p>
          <a:p>
            <a:pPr algn="just"/>
            <a:r>
              <a:rPr lang="fr-FR" sz="1800" kern="150" dirty="0">
                <a:effectLst/>
                <a:latin typeface="Times New Roman" panose="02020603050405020304" pitchFamily="18" charset="0"/>
                <a:ea typeface="Times New Roman" panose="02020603050405020304" pitchFamily="18" charset="0"/>
              </a:rPr>
              <a:t>Il nous précise, qu’il n’y aura pas de phase 3 prévue au plan Chirac. A nous de faire pression auprès des services consulaires de manière à les convaincre de la nécessité de débloquer des fonds sur une partie de leur budget pour regrouper, selon une liste qui leur sera remise, certains cimetières.</a:t>
            </a:r>
          </a:p>
          <a:p>
            <a:r>
              <a:rPr lang="fr-FR" sz="1800" kern="150" dirty="0">
                <a:effectLst/>
                <a:latin typeface="Times New Roman" panose="02020603050405020304" pitchFamily="18" charset="0"/>
                <a:ea typeface="Times New Roman" panose="02020603050405020304" pitchFamily="18" charset="0"/>
              </a:rPr>
              <a:t>Il a également rencontré avec Serge BARCELLINI, Cyril HOFSTEIN, grand reporter au FIGARO MAGAZINE. Une publication sur le CSCO, sur les Morts Pour La France recensés en Octobre sur les cimetières d’Oranie est programmée pour fin mars. C. HOFSTEIN avait déjà fait un reportage sur le cimetière de MERS EL KEBIR saccagé.</a:t>
            </a:r>
          </a:p>
          <a:p>
            <a:pPr algn="just"/>
            <a:r>
              <a:rPr lang="fr-FR" sz="1800" kern="150" dirty="0">
                <a:solidFill>
                  <a:srgbClr val="000000"/>
                </a:solidFill>
                <a:effectLst/>
                <a:latin typeface="Times New Roman" panose="02020603050405020304" pitchFamily="18" charset="0"/>
                <a:ea typeface="Times New Roman" panose="02020603050405020304" pitchFamily="18" charset="0"/>
              </a:rPr>
              <a:t>Mission sur Oran en AVRIL 2020</a:t>
            </a:r>
            <a:endParaRPr lang="fr-FR" sz="1800" kern="150" dirty="0">
              <a:effectLst/>
              <a:latin typeface="Times New Roman" panose="02020603050405020304" pitchFamily="18" charset="0"/>
              <a:ea typeface="Times New Roman" panose="02020603050405020304" pitchFamily="18" charset="0"/>
            </a:endParaRPr>
          </a:p>
          <a:p>
            <a:pPr algn="just"/>
            <a:r>
              <a:rPr lang="fr-FR" sz="1800" kern="150" dirty="0">
                <a:solidFill>
                  <a:srgbClr val="000000"/>
                </a:solidFill>
                <a:effectLst/>
                <a:latin typeface="Times New Roman" panose="02020603050405020304" pitchFamily="18" charset="0"/>
                <a:ea typeface="Times New Roman" panose="02020603050405020304" pitchFamily="18" charset="0"/>
              </a:rPr>
              <a:t>. Organisation d’un voyage en septembre.</a:t>
            </a:r>
            <a:endParaRPr lang="fr-FR" sz="1800" kern="15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53998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E31C50-3C87-F22A-0BFB-10811A24AC91}"/>
              </a:ext>
            </a:extLst>
          </p:cNvPr>
          <p:cNvSpPr>
            <a:spLocks noGrp="1"/>
          </p:cNvSpPr>
          <p:nvPr>
            <p:ph type="title"/>
          </p:nvPr>
        </p:nvSpPr>
        <p:spPr>
          <a:xfrm>
            <a:off x="368711" y="-103239"/>
            <a:ext cx="2757947" cy="870155"/>
          </a:xfrm>
        </p:spPr>
        <p:txBody>
          <a:bodyPr>
            <a:normAutofit fontScale="90000"/>
          </a:bodyPr>
          <a:lstStyle/>
          <a:p>
            <a:r>
              <a:rPr lang="fr-FR" dirty="0"/>
              <a:t>Année 2021 </a:t>
            </a:r>
            <a:br>
              <a:rPr lang="fr-FR" dirty="0"/>
            </a:br>
            <a:r>
              <a:rPr lang="fr-FR" dirty="0"/>
              <a:t>         1/3</a:t>
            </a:r>
          </a:p>
        </p:txBody>
      </p:sp>
      <p:sp>
        <p:nvSpPr>
          <p:cNvPr id="3" name="Espace réservé du contenu 2">
            <a:extLst>
              <a:ext uri="{FF2B5EF4-FFF2-40B4-BE49-F238E27FC236}">
                <a16:creationId xmlns:a16="http://schemas.microsoft.com/office/drawing/2014/main" id="{DCDEDDFC-50F3-701F-41B2-A5316B648A40}"/>
              </a:ext>
            </a:extLst>
          </p:cNvPr>
          <p:cNvSpPr>
            <a:spLocks noGrp="1"/>
          </p:cNvSpPr>
          <p:nvPr>
            <p:ph idx="1"/>
          </p:nvPr>
        </p:nvSpPr>
        <p:spPr>
          <a:xfrm>
            <a:off x="2772696" y="176981"/>
            <a:ext cx="8731915" cy="6150077"/>
          </a:xfrm>
        </p:spPr>
        <p:txBody>
          <a:bodyPr>
            <a:normAutofit fontScale="92500" lnSpcReduction="10000"/>
          </a:bodyPr>
          <a:lstStyle/>
          <a:p>
            <a:pPr marL="0" indent="0">
              <a:buNone/>
            </a:pPr>
            <a:endParaRPr lang="fr-FR" sz="1800" kern="150" dirty="0">
              <a:effectLst/>
              <a:latin typeface="Times New Roman" panose="02020603050405020304" pitchFamily="18" charset="0"/>
              <a:ea typeface="Times New Roman" panose="02020603050405020304" pitchFamily="18" charset="0"/>
            </a:endParaRPr>
          </a:p>
          <a:p>
            <a:pPr algn="just"/>
            <a:r>
              <a:rPr lang="fr-FR" sz="1800" kern="150" dirty="0">
                <a:effectLst/>
                <a:latin typeface="Times New Roman" panose="02020603050405020304" pitchFamily="18" charset="0"/>
                <a:ea typeface="Times New Roman" panose="02020603050405020304" pitchFamily="18" charset="0"/>
              </a:rPr>
              <a:t>Jean Jacques LION souligne que l’ensemble du CA sera renouvelé en 2022. Aucune démission n’est enregistrée à ce jour. Hélène VAN DE MERGHEL rejoindra officiellement le  Conseil d’Administration lors de la prochaine assemblée.</a:t>
            </a:r>
          </a:p>
          <a:p>
            <a:pPr algn="just"/>
            <a:r>
              <a:rPr lang="fr-FR" sz="1800" kern="150" dirty="0">
                <a:effectLst/>
                <a:latin typeface="Times New Roman" panose="02020603050405020304" pitchFamily="18" charset="0"/>
                <a:ea typeface="Times New Roman" panose="02020603050405020304" pitchFamily="18" charset="0"/>
              </a:rPr>
              <a:t>Concernant la visio conférence suivie par Jocelyne QUESSADA, Vice-Présidente, elle précise que lors cette réunion se sont exprimés les représentants du gouvernement. C’est toujours beaucoup de blabla. Il se trouve qu’il y avait JJ JORDI qui a précisé qu’on s’intéresse plus aux témoignages qu’à l’histoire. Concernant le nombre de victimes JJ JORDI a souligné qu’on est entrain de minimiser les chiffres car pour être cru il faut être crédible.</a:t>
            </a:r>
          </a:p>
          <a:p>
            <a:pPr algn="just"/>
            <a:r>
              <a:rPr lang="fr-FR" sz="1800" kern="150" dirty="0">
                <a:effectLst/>
                <a:latin typeface="Times New Roman" panose="02020603050405020304" pitchFamily="18" charset="0"/>
                <a:ea typeface="Times New Roman" panose="02020603050405020304" pitchFamily="18" charset="0"/>
              </a:rPr>
              <a:t>Après l’approbation du rapport d’activité, Jean Jacques nous lit le communiqué reçu de</a:t>
            </a:r>
          </a:p>
          <a:p>
            <a:pPr algn="just"/>
            <a:r>
              <a:rPr lang="fr-FR" sz="1800" kern="150" dirty="0">
                <a:effectLst/>
                <a:latin typeface="Times New Roman" panose="02020603050405020304" pitchFamily="18" charset="0"/>
                <a:ea typeface="Times New Roman" panose="02020603050405020304" pitchFamily="18" charset="0"/>
              </a:rPr>
              <a:t>R. MUSELIER qui prend l’engagement aujourd’hui que 2022 sera une année dédiée aux Français rapatriés d’Afrique du Nord, consacrée à leur histoire, à leur mémoire, dans toute la Région SUD avec des évènements importants qui mettront en valeur ce que nous ont apporté ces Français rapatriés depuis 60 ans, depuis le terrible exode. Le calendrier complet sera annoncé à Aix depuis le Conservatoire dédié que nous avons créé en 2019. Toutes les promesses tenues depuis 5 ans seront amplifiées dans ce deuxième mandat.</a:t>
            </a:r>
          </a:p>
          <a:p>
            <a:pPr algn="just"/>
            <a:r>
              <a:rPr lang="fr-FR" sz="1800" kern="150" dirty="0">
                <a:effectLst/>
                <a:latin typeface="Times New Roman" panose="02020603050405020304" pitchFamily="18" charset="0"/>
                <a:ea typeface="Times New Roman" panose="02020603050405020304" pitchFamily="18" charset="0"/>
              </a:rPr>
              <a:t>Jean Jacques passe la parole à Hélène VAN DE MERGHEL qui a pris la succession de Nadège DIAZ qui était chargée des adhésions et qui s’occupe au sein de notre association des demandes de recherches de tombes, d’établissement des devis pour des réhabilitations, des rapatriements de corps.</a:t>
            </a:r>
          </a:p>
          <a:p>
            <a:pPr algn="just"/>
            <a:r>
              <a:rPr lang="fr-FR" sz="1800" kern="150" dirty="0">
                <a:effectLst/>
                <a:latin typeface="Times New Roman" panose="02020603050405020304" pitchFamily="18" charset="0"/>
                <a:ea typeface="Times New Roman" panose="02020603050405020304" pitchFamily="18" charset="0"/>
              </a:rPr>
              <a:t>Au 01/01/2020 : 411 adhérents</a:t>
            </a:r>
          </a:p>
          <a:p>
            <a:pPr algn="just"/>
            <a:r>
              <a:rPr lang="fr-FR" sz="1800" kern="150" dirty="0">
                <a:effectLst/>
                <a:latin typeface="Times New Roman" panose="02020603050405020304" pitchFamily="18" charset="0"/>
                <a:ea typeface="Times New Roman" panose="02020603050405020304" pitchFamily="18" charset="0"/>
              </a:rPr>
              <a:t>Au 20/10/2021 : 460 adhérents, chiffre en hausse grâce aux </a:t>
            </a:r>
            <a:r>
              <a:rPr lang="fr-FR" sz="1800" kern="150" dirty="0" err="1">
                <a:effectLst/>
                <a:latin typeface="Times New Roman" panose="02020603050405020304" pitchFamily="18" charset="0"/>
                <a:ea typeface="Times New Roman" panose="02020603050405020304" pitchFamily="18" charset="0"/>
              </a:rPr>
              <a:t>Bénisafiens</a:t>
            </a:r>
            <a:r>
              <a:rPr lang="fr-FR" sz="1800" kern="150" dirty="0">
                <a:effectLst/>
                <a:latin typeface="Times New Roman" panose="02020603050405020304" pitchFamily="18" charset="0"/>
                <a:ea typeface="Times New Roman" panose="02020603050405020304" pitchFamily="18" charset="0"/>
              </a:rPr>
              <a:t> qui nous ont rejoints.</a:t>
            </a:r>
          </a:p>
          <a:p>
            <a:endParaRPr lang="fr-FR" dirty="0"/>
          </a:p>
        </p:txBody>
      </p:sp>
    </p:spTree>
    <p:extLst>
      <p:ext uri="{BB962C8B-B14F-4D97-AF65-F5344CB8AC3E}">
        <p14:creationId xmlns:p14="http://schemas.microsoft.com/office/powerpoint/2010/main" val="113601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583262-3373-7054-675E-06A0806A6D25}"/>
              </a:ext>
            </a:extLst>
          </p:cNvPr>
          <p:cNvSpPr>
            <a:spLocks noGrp="1"/>
          </p:cNvSpPr>
          <p:nvPr>
            <p:ph type="title"/>
          </p:nvPr>
        </p:nvSpPr>
        <p:spPr>
          <a:xfrm>
            <a:off x="191729" y="132736"/>
            <a:ext cx="2787445" cy="1283110"/>
          </a:xfrm>
        </p:spPr>
        <p:txBody>
          <a:bodyPr>
            <a:normAutofit fontScale="90000"/>
          </a:bodyPr>
          <a:lstStyle/>
          <a:p>
            <a:r>
              <a:rPr lang="fr-FR" dirty="0"/>
              <a:t>Année 2021</a:t>
            </a:r>
            <a:br>
              <a:rPr lang="fr-FR" dirty="0"/>
            </a:br>
            <a:r>
              <a:rPr lang="fr-FR" dirty="0"/>
              <a:t>            2/3</a:t>
            </a:r>
          </a:p>
        </p:txBody>
      </p:sp>
      <p:sp>
        <p:nvSpPr>
          <p:cNvPr id="3" name="Espace réservé du contenu 2">
            <a:extLst>
              <a:ext uri="{FF2B5EF4-FFF2-40B4-BE49-F238E27FC236}">
                <a16:creationId xmlns:a16="http://schemas.microsoft.com/office/drawing/2014/main" id="{68D8498D-F157-5164-BE34-4ACA5F94D163}"/>
              </a:ext>
            </a:extLst>
          </p:cNvPr>
          <p:cNvSpPr>
            <a:spLocks noGrp="1"/>
          </p:cNvSpPr>
          <p:nvPr>
            <p:ph idx="1"/>
          </p:nvPr>
        </p:nvSpPr>
        <p:spPr>
          <a:xfrm>
            <a:off x="2589212" y="132735"/>
            <a:ext cx="8915400" cy="6371303"/>
          </a:xfrm>
        </p:spPr>
        <p:txBody>
          <a:bodyPr>
            <a:normAutofit/>
          </a:bodyPr>
          <a:lstStyle/>
          <a:p>
            <a:pPr algn="just"/>
            <a:r>
              <a:rPr lang="fr-FR" sz="1800" kern="150" dirty="0">
                <a:effectLst/>
                <a:latin typeface="Times New Roman" panose="02020603050405020304" pitchFamily="18" charset="0"/>
                <a:ea typeface="Times New Roman" panose="02020603050405020304" pitchFamily="18" charset="0"/>
              </a:rPr>
              <a:t>Dans nos adhérents, figure une dizaine d’associations. Chaque association a un nombre important d’adhérents ce qui vient grossir nos rangs pour les demandes de subventions.</a:t>
            </a:r>
          </a:p>
          <a:p>
            <a:pPr algn="just"/>
            <a:r>
              <a:rPr lang="fr-FR" sz="1800" kern="150" dirty="0">
                <a:effectLst/>
                <a:latin typeface="Times New Roman" panose="02020603050405020304" pitchFamily="18" charset="0"/>
                <a:ea typeface="Times New Roman" panose="02020603050405020304" pitchFamily="18" charset="0"/>
              </a:rPr>
              <a:t>Jean Paul GRAU responsable du site et de la parution du DEVOIR de MEMOIRE.</a:t>
            </a:r>
          </a:p>
          <a:p>
            <a:pPr algn="just"/>
            <a:r>
              <a:rPr lang="fr-FR" sz="1800" kern="150" dirty="0">
                <a:effectLst/>
                <a:latin typeface="Times New Roman" panose="02020603050405020304" pitchFamily="18" charset="0"/>
                <a:ea typeface="Times New Roman" panose="02020603050405020304" pitchFamily="18" charset="0"/>
              </a:rPr>
              <a:t>Après une chute en 2020, l’année 2021 a vu une recrudescence de la consultation du site. Le site est le lien entre le CSCO et les adhérents. Des non adhérents vont sur le site et notamment beaucoup d’Algériens. L’activité du site est assez suivie. Les visiteurs ciblent surtout les modifications indiquées par Jean Paul GRAU.</a:t>
            </a:r>
          </a:p>
          <a:p>
            <a:pPr algn="just"/>
            <a:r>
              <a:rPr lang="fr-FR" sz="1800" kern="150" dirty="0">
                <a:effectLst/>
                <a:latin typeface="Times New Roman" panose="02020603050405020304" pitchFamily="18" charset="0"/>
                <a:ea typeface="Times New Roman" panose="02020603050405020304" pitchFamily="18" charset="0"/>
              </a:rPr>
              <a:t>Le DDM sur papier a un coût très important pour 250 exemplaires (impression + envoi). Le nombre n’est pas assez suffisant pour un envoi en nombre qui reviendrait moins cher.</a:t>
            </a:r>
          </a:p>
          <a:p>
            <a:pPr algn="just"/>
            <a:r>
              <a:rPr lang="fr-FR" sz="1800" b="1" kern="150" dirty="0">
                <a:effectLst/>
                <a:latin typeface="Times New Roman" panose="02020603050405020304" pitchFamily="18" charset="0"/>
                <a:ea typeface="Times New Roman" panose="02020603050405020304" pitchFamily="18" charset="0"/>
              </a:rPr>
              <a:t>BILAN FINANCIER</a:t>
            </a:r>
            <a:endParaRPr lang="fr-FR" sz="1800" kern="150" dirty="0">
              <a:effectLst/>
              <a:latin typeface="Times New Roman" panose="02020603050405020304" pitchFamily="18" charset="0"/>
              <a:ea typeface="Times New Roman" panose="02020603050405020304" pitchFamily="18" charset="0"/>
            </a:endParaRPr>
          </a:p>
          <a:p>
            <a:pPr algn="just"/>
            <a:r>
              <a:rPr lang="fr-FR" sz="1800" kern="150" dirty="0">
                <a:effectLst/>
                <a:latin typeface="Times New Roman" panose="02020603050405020304" pitchFamily="18" charset="0"/>
                <a:ea typeface="Times New Roman" panose="02020603050405020304" pitchFamily="18" charset="0"/>
              </a:rPr>
              <a:t>Une nouvelle équipe pour la validation des comptes du CSCO s’est mise en place sous la responsabilité de Michel GONNARD aidé de Jean-Paul GRAU.</a:t>
            </a:r>
          </a:p>
          <a:p>
            <a:r>
              <a:rPr lang="fr-FR" sz="1800" dirty="0">
                <a:effectLst/>
                <a:latin typeface="Times New Roman" panose="02020603050405020304" pitchFamily="18" charset="0"/>
                <a:ea typeface="SimSun" panose="02010600030101010101" pitchFamily="2" charset="-122"/>
                <a:cs typeface="Lucida Sans" panose="020B0602030504020204" pitchFamily="34" charset="0"/>
              </a:rPr>
              <a:t>Cette validation s’est effectuée le 14 SEPTEMBRE 2021 à DRAGUIGNAN en présence de JJ LION de Jean-François BARRAU, trésorier et Geneviève DULAC, trésorière adjointe</a:t>
            </a:r>
            <a:endParaRPr lang="fr-FR" dirty="0"/>
          </a:p>
        </p:txBody>
      </p:sp>
    </p:spTree>
    <p:extLst>
      <p:ext uri="{BB962C8B-B14F-4D97-AF65-F5344CB8AC3E}">
        <p14:creationId xmlns:p14="http://schemas.microsoft.com/office/powerpoint/2010/main" val="3514217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6DAA7-5387-80A7-C192-26B7F61BF929}"/>
              </a:ext>
            </a:extLst>
          </p:cNvPr>
          <p:cNvSpPr>
            <a:spLocks noGrp="1"/>
          </p:cNvSpPr>
          <p:nvPr>
            <p:ph type="title"/>
          </p:nvPr>
        </p:nvSpPr>
        <p:spPr>
          <a:xfrm>
            <a:off x="221226" y="0"/>
            <a:ext cx="2595716" cy="737419"/>
          </a:xfrm>
        </p:spPr>
        <p:txBody>
          <a:bodyPr>
            <a:normAutofit fontScale="90000"/>
          </a:bodyPr>
          <a:lstStyle/>
          <a:p>
            <a:r>
              <a:rPr lang="fr-FR" dirty="0"/>
              <a:t>Année 2022</a:t>
            </a:r>
            <a:br>
              <a:rPr lang="fr-FR" dirty="0"/>
            </a:br>
            <a:r>
              <a:rPr lang="fr-FR" dirty="0"/>
              <a:t>            3/3</a:t>
            </a:r>
          </a:p>
        </p:txBody>
      </p:sp>
      <p:sp>
        <p:nvSpPr>
          <p:cNvPr id="3" name="Espace réservé du contenu 2">
            <a:extLst>
              <a:ext uri="{FF2B5EF4-FFF2-40B4-BE49-F238E27FC236}">
                <a16:creationId xmlns:a16="http://schemas.microsoft.com/office/drawing/2014/main" id="{019DF00A-4AA5-EE6C-54F9-025E79520F13}"/>
              </a:ext>
            </a:extLst>
          </p:cNvPr>
          <p:cNvSpPr>
            <a:spLocks noGrp="1"/>
          </p:cNvSpPr>
          <p:nvPr>
            <p:ph idx="1"/>
          </p:nvPr>
        </p:nvSpPr>
        <p:spPr>
          <a:xfrm>
            <a:off x="2589212" y="147484"/>
            <a:ext cx="9381562" cy="7256206"/>
          </a:xfrm>
        </p:spPr>
        <p:txBody>
          <a:bodyPr>
            <a:normAutofit fontScale="77500" lnSpcReduction="20000"/>
          </a:bodyPr>
          <a:lstStyle/>
          <a:p>
            <a:pPr algn="just"/>
            <a:r>
              <a:rPr lang="fr-FR" sz="1800" b="1" kern="150" dirty="0">
                <a:effectLst/>
                <a:latin typeface="Times New Roman" panose="02020603050405020304" pitchFamily="18" charset="0"/>
                <a:ea typeface="Times New Roman" panose="02020603050405020304" pitchFamily="18" charset="0"/>
              </a:rPr>
              <a:t>INTERET GENERAL</a:t>
            </a:r>
            <a:endParaRPr lang="fr-FR" sz="1800" kern="150" dirty="0">
              <a:effectLst/>
              <a:latin typeface="Times New Roman" panose="02020603050405020304" pitchFamily="18" charset="0"/>
              <a:ea typeface="Times New Roman" panose="02020603050405020304" pitchFamily="18" charset="0"/>
            </a:endParaRPr>
          </a:p>
          <a:p>
            <a:pPr algn="just"/>
            <a:r>
              <a:rPr lang="fr-FR" sz="1800" kern="150" dirty="0">
                <a:effectLst/>
                <a:latin typeface="Times New Roman" panose="02020603050405020304" pitchFamily="18" charset="0"/>
                <a:ea typeface="Times New Roman" panose="02020603050405020304" pitchFamily="18" charset="0"/>
              </a:rPr>
              <a:t>Un dossier pour le classement du  CSCO en intérêt général  a été monté avec G. JOUVE mais cela semble très compliqué </a:t>
            </a:r>
          </a:p>
          <a:p>
            <a:pPr algn="just"/>
            <a:r>
              <a:rPr lang="fr-FR" sz="1800" kern="150" dirty="0">
                <a:effectLst/>
                <a:latin typeface="Times New Roman" panose="02020603050405020304" pitchFamily="18" charset="0"/>
                <a:ea typeface="Times New Roman" panose="02020603050405020304" pitchFamily="18" charset="0"/>
              </a:rPr>
              <a:t>Nous serions aidés dans cette demande par Mme Agnès AZIZA qui fait partie de l’ACSE, association créée en 2018. Cette association bénéficie de la déduction fiscale des cotisations et dons. Le CSCO, perçu comme un acteur majeur dans la préservation des cimetières d’Oranie, a donc, par nature, vocation à bénéficier d’un tel dispositif. L’ACSE est disposée à nous faire profiter de son expérience.</a:t>
            </a:r>
          </a:p>
          <a:p>
            <a:pPr algn="just"/>
            <a:r>
              <a:rPr lang="fr-FR" sz="1800" b="1" kern="150" dirty="0">
                <a:effectLst/>
                <a:latin typeface="Times New Roman" panose="02020603050405020304" pitchFamily="18" charset="0"/>
                <a:ea typeface="Times New Roman" panose="02020603050405020304" pitchFamily="18" charset="0"/>
              </a:rPr>
              <a:t>DIVERS</a:t>
            </a:r>
            <a:endParaRPr lang="fr-FR" sz="1800" kern="150" dirty="0">
              <a:effectLst/>
              <a:latin typeface="Times New Roman" panose="02020603050405020304" pitchFamily="18" charset="0"/>
              <a:ea typeface="Times New Roman" panose="02020603050405020304" pitchFamily="18" charset="0"/>
            </a:endParaRPr>
          </a:p>
          <a:p>
            <a:pPr algn="just"/>
            <a:r>
              <a:rPr lang="fr-FR" sz="1800" kern="150" dirty="0">
                <a:effectLst/>
                <a:latin typeface="Times New Roman" panose="02020603050405020304" pitchFamily="18" charset="0"/>
                <a:ea typeface="Times New Roman" panose="02020603050405020304" pitchFamily="18" charset="0"/>
              </a:rPr>
              <a:t>On revient sur le problème des adhésions, M. PERNET ancien commissaire aux comptes confirme que trésorier d’une association, même si les adhésions arrivent avant fin décembre</a:t>
            </a:r>
          </a:p>
          <a:p>
            <a:pPr algn="just"/>
            <a:r>
              <a:rPr lang="fr-FR" sz="1800" kern="150" dirty="0">
                <a:effectLst/>
                <a:latin typeface="Times New Roman" panose="02020603050405020304" pitchFamily="18" charset="0"/>
                <a:ea typeface="Times New Roman" panose="02020603050405020304" pitchFamily="18" charset="0"/>
              </a:rPr>
              <a:t>Les adhésions partent du 1</a:t>
            </a:r>
            <a:r>
              <a:rPr lang="fr-FR" sz="1800" kern="150" baseline="30000" dirty="0">
                <a:effectLst/>
                <a:latin typeface="Times New Roman" panose="02020603050405020304" pitchFamily="18" charset="0"/>
                <a:ea typeface="Times New Roman" panose="02020603050405020304" pitchFamily="18" charset="0"/>
              </a:rPr>
              <a:t>ER</a:t>
            </a:r>
            <a:r>
              <a:rPr lang="fr-FR" sz="1800" kern="150" dirty="0">
                <a:effectLst/>
                <a:latin typeface="Times New Roman" panose="02020603050405020304" pitchFamily="18" charset="0"/>
                <a:ea typeface="Times New Roman" panose="02020603050405020304" pitchFamily="18" charset="0"/>
              </a:rPr>
              <a:t> janvier date à partir de laquelle les chèques sont retirés. Cela ne pose aucun problème.</a:t>
            </a:r>
          </a:p>
          <a:p>
            <a:pPr algn="just"/>
            <a:r>
              <a:rPr lang="fr-FR" sz="1800" kern="150" dirty="0">
                <a:effectLst/>
                <a:latin typeface="Times New Roman" panose="02020603050405020304" pitchFamily="18" charset="0"/>
                <a:ea typeface="Times New Roman" panose="02020603050405020304" pitchFamily="18" charset="0"/>
              </a:rPr>
              <a:t>Au regard du tableau proposé par M. GONNARD, les adhésions ont été répertoriées mois par mois par paiement par chèque ou en espèces et ce pour être cohérent avec la comptabilité.</a:t>
            </a:r>
          </a:p>
          <a:p>
            <a:pPr algn="just"/>
            <a:r>
              <a:rPr lang="fr-FR" sz="1800" kern="150" dirty="0">
                <a:effectLst/>
                <a:latin typeface="Times New Roman" panose="02020603050405020304" pitchFamily="18" charset="0"/>
                <a:ea typeface="Times New Roman" panose="02020603050405020304" pitchFamily="18" charset="0"/>
              </a:rPr>
              <a:t>Hélène précise que d’après nos listings, on connait année par année le nombre d’adhérents.</a:t>
            </a:r>
          </a:p>
          <a:p>
            <a:pPr algn="just"/>
            <a:r>
              <a:rPr lang="fr-FR" sz="1800" kern="150" dirty="0">
                <a:effectLst/>
                <a:latin typeface="Times New Roman" panose="02020603050405020304" pitchFamily="18" charset="0"/>
                <a:ea typeface="Times New Roman" panose="02020603050405020304" pitchFamily="18" charset="0"/>
              </a:rPr>
              <a:t>Jocelyne précise que même s’ils paient en février, mars ou autre mois cela concernera l’année civile.</a:t>
            </a:r>
          </a:p>
          <a:p>
            <a:pPr algn="just"/>
            <a:r>
              <a:rPr lang="fr-FR" sz="1800" kern="150" dirty="0">
                <a:effectLst/>
                <a:latin typeface="Times New Roman" panose="02020603050405020304" pitchFamily="18" charset="0"/>
                <a:ea typeface="Times New Roman" panose="02020603050405020304" pitchFamily="18" charset="0"/>
              </a:rPr>
              <a:t>La méthodologie pour l’année civile est adoptée </a:t>
            </a:r>
          </a:p>
          <a:p>
            <a:pPr algn="just"/>
            <a:r>
              <a:rPr lang="es-ES" sz="1800" b="1" kern="150" dirty="0">
                <a:effectLst/>
                <a:latin typeface="Times New Roman" panose="02020603050405020304" pitchFamily="18" charset="0"/>
                <a:ea typeface="Times New Roman" panose="02020603050405020304" pitchFamily="18" charset="0"/>
              </a:rPr>
              <a:t>CIMETIERE D’AIN EL TURCK ET DE MERS EL KEBI </a:t>
            </a:r>
            <a:endParaRPr lang="fr-FR" sz="1800" kern="150" dirty="0">
              <a:effectLst/>
              <a:latin typeface="Times New Roman" panose="02020603050405020304" pitchFamily="18" charset="0"/>
              <a:ea typeface="Times New Roman" panose="02020603050405020304" pitchFamily="18" charset="0"/>
            </a:endParaRPr>
          </a:p>
          <a:p>
            <a:pPr algn="just"/>
            <a:r>
              <a:rPr lang="fr-FR" sz="1800" kern="150" dirty="0">
                <a:effectLst/>
                <a:latin typeface="Times New Roman" panose="02020603050405020304" pitchFamily="18" charset="0"/>
                <a:ea typeface="Times New Roman" panose="02020603050405020304" pitchFamily="18" charset="0"/>
              </a:rPr>
              <a:t>Sur demande de KADER, le consulat général à Oran a procédé au désherbage, au nettoyage et au dallage de ces cimetières en JUIN/AOUT/SEPTEMBRE</a:t>
            </a:r>
          </a:p>
          <a:p>
            <a:pPr algn="just"/>
            <a:r>
              <a:rPr lang="fr-FR" sz="1800" kern="150" dirty="0">
                <a:effectLst/>
                <a:latin typeface="Times New Roman" panose="02020603050405020304" pitchFamily="18" charset="0"/>
                <a:ea typeface="Times New Roman" panose="02020603050405020304" pitchFamily="18" charset="0"/>
              </a:rPr>
              <a:t>Dans le cimetière civil de MERS EL KEBIR des caveaux ont été refermés mais la plupart, comme le précise Jocelyne, sont vides, les ossements ont trainé dans les allées </a:t>
            </a:r>
          </a:p>
          <a:p>
            <a:pPr algn="just"/>
            <a:r>
              <a:rPr lang="fr-FR" sz="1800" b="1" kern="150" dirty="0">
                <a:effectLst/>
                <a:latin typeface="Times New Roman" panose="02020603050405020304" pitchFamily="18" charset="0"/>
                <a:ea typeface="Times New Roman" panose="02020603050405020304" pitchFamily="18" charset="0"/>
              </a:rPr>
              <a:t>CIMETIERE DE SAIDA</a:t>
            </a:r>
            <a:endParaRPr lang="fr-FR" sz="1800" kern="150" dirty="0">
              <a:effectLst/>
              <a:latin typeface="Times New Roman" panose="02020603050405020304" pitchFamily="18" charset="0"/>
              <a:ea typeface="Times New Roman" panose="02020603050405020304" pitchFamily="18" charset="0"/>
            </a:endParaRPr>
          </a:p>
          <a:p>
            <a:pPr algn="just"/>
            <a:r>
              <a:rPr lang="fr-FR" sz="1800" kern="150" dirty="0">
                <a:effectLst/>
                <a:latin typeface="Times New Roman" panose="02020603050405020304" pitchFamily="18" charset="0"/>
                <a:ea typeface="Times New Roman" panose="02020603050405020304" pitchFamily="18" charset="0"/>
              </a:rPr>
              <a:t>Le cimetière a été refait après un grand combat entre la municipalité, le consul d’Oran et le CSCO.  Nous sommes arrivés à une belle opération.  Personne ne prenait la décision de faire les travaux compte tenu du cout et en 2019 avec l’aide de M. GUERROUDJ en relation avec le consul d’Oran, les tombes ont été refermées, désherbage, enlèvement des arbres qui étaient tombés sur les tombes </a:t>
            </a:r>
          </a:p>
          <a:p>
            <a:pPr algn="just"/>
            <a:r>
              <a:rPr lang="fr-FR" sz="1800" kern="150" dirty="0">
                <a:effectLst/>
                <a:latin typeface="Times New Roman" panose="02020603050405020304" pitchFamily="18" charset="0"/>
                <a:ea typeface="Times New Roman" panose="02020603050405020304" pitchFamily="18" charset="0"/>
              </a:rPr>
              <a:t>Jean Pierre VICENTE nous confirme que des travaux de désherbages ont été réalisés en Juillet 2021 par les eaux et forêts grâce à l’adjoint au maire de SAIDA, M. Karim GUERROUDJ. Il manque toujours l’étanchéité du mausolée, la plaque indiquant les 10 cimetières regroupés et la réparation du gong du portail central.</a:t>
            </a:r>
          </a:p>
          <a:p>
            <a:endParaRPr lang="fr-FR" dirty="0"/>
          </a:p>
        </p:txBody>
      </p:sp>
    </p:spTree>
    <p:extLst>
      <p:ext uri="{BB962C8B-B14F-4D97-AF65-F5344CB8AC3E}">
        <p14:creationId xmlns:p14="http://schemas.microsoft.com/office/powerpoint/2010/main" val="3483572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9AD393-58FA-5494-4BFC-9AD28CA212B0}"/>
              </a:ext>
            </a:extLst>
          </p:cNvPr>
          <p:cNvSpPr>
            <a:spLocks noGrp="1"/>
          </p:cNvSpPr>
          <p:nvPr>
            <p:ph type="title"/>
          </p:nvPr>
        </p:nvSpPr>
        <p:spPr>
          <a:xfrm>
            <a:off x="176981" y="0"/>
            <a:ext cx="2625213" cy="634181"/>
          </a:xfrm>
        </p:spPr>
        <p:txBody>
          <a:bodyPr>
            <a:normAutofit fontScale="90000"/>
          </a:bodyPr>
          <a:lstStyle/>
          <a:p>
            <a:r>
              <a:rPr lang="fr-FR" dirty="0"/>
              <a:t>Année 2023</a:t>
            </a:r>
            <a:br>
              <a:rPr lang="fr-FR" dirty="0"/>
            </a:br>
            <a:r>
              <a:rPr lang="fr-FR" dirty="0"/>
              <a:t>             1/4</a:t>
            </a:r>
          </a:p>
        </p:txBody>
      </p:sp>
      <p:sp>
        <p:nvSpPr>
          <p:cNvPr id="3" name="Espace réservé du contenu 2">
            <a:extLst>
              <a:ext uri="{FF2B5EF4-FFF2-40B4-BE49-F238E27FC236}">
                <a16:creationId xmlns:a16="http://schemas.microsoft.com/office/drawing/2014/main" id="{B2D027F3-4E0D-9BC7-E38E-581307FD5E9D}"/>
              </a:ext>
            </a:extLst>
          </p:cNvPr>
          <p:cNvSpPr>
            <a:spLocks noGrp="1"/>
          </p:cNvSpPr>
          <p:nvPr>
            <p:ph idx="1"/>
          </p:nvPr>
        </p:nvSpPr>
        <p:spPr>
          <a:xfrm>
            <a:off x="2589212" y="147484"/>
            <a:ext cx="8915400" cy="6327058"/>
          </a:xfrm>
        </p:spPr>
        <p:txBody>
          <a:bodyPr>
            <a:normAutofit/>
          </a:bodyPr>
          <a:lstStyle/>
          <a:p>
            <a:r>
              <a:rPr lang="fr-FR" sz="1800" kern="150" dirty="0">
                <a:solidFill>
                  <a:srgbClr val="000000"/>
                </a:solidFill>
                <a:effectLst/>
                <a:latin typeface="Times New Roman" panose="02020603050405020304" pitchFamily="18" charset="0"/>
                <a:ea typeface="Times New Roman" panose="02020603050405020304" pitchFamily="18" charset="0"/>
              </a:rPr>
              <a:t>BILAN MORAL ET ADMINISTRATIF</a:t>
            </a:r>
          </a:p>
          <a:p>
            <a:r>
              <a:rPr lang="fr-FR" sz="1800" kern="150" dirty="0">
                <a:solidFill>
                  <a:srgbClr val="000000"/>
                </a:solidFill>
                <a:effectLst/>
                <a:latin typeface="Times New Roman" panose="02020603050405020304" pitchFamily="18" charset="0"/>
                <a:ea typeface="Times New Roman" panose="02020603050405020304" pitchFamily="18" charset="0"/>
              </a:rPr>
              <a:t>. Préparation et envoi du bulletin d’Information « DEVOIR DE MEMOIRE »</a:t>
            </a:r>
          </a:p>
          <a:p>
            <a:pPr>
              <a:spcAft>
                <a:spcPts val="1225"/>
              </a:spcAft>
            </a:pPr>
            <a:r>
              <a:rPr lang="fr-FR" sz="1800" kern="150" dirty="0">
                <a:solidFill>
                  <a:srgbClr val="000000"/>
                </a:solidFill>
                <a:effectLst/>
                <a:latin typeface="Times New Roman" panose="02020603050405020304" pitchFamily="18" charset="0"/>
                <a:ea typeface="Times New Roman" panose="02020603050405020304" pitchFamily="18" charset="0"/>
              </a:rPr>
              <a:t> Visites de cimetières en Oranie par notre correspondant, Kader OUARAD.</a:t>
            </a:r>
          </a:p>
          <a:p>
            <a:pPr>
              <a:spcAft>
                <a:spcPts val="1225"/>
              </a:spcAft>
            </a:pPr>
            <a:r>
              <a:rPr lang="fr-FR" sz="1800" kern="150" dirty="0">
                <a:solidFill>
                  <a:srgbClr val="000000"/>
                </a:solidFill>
                <a:effectLst/>
                <a:latin typeface="Times New Roman" panose="02020603050405020304" pitchFamily="18" charset="0"/>
                <a:ea typeface="Times New Roman" panose="02020603050405020304" pitchFamily="18" charset="0"/>
              </a:rPr>
              <a:t> Participation en mai à l’Ascension à Nîmes</a:t>
            </a:r>
          </a:p>
          <a:p>
            <a:r>
              <a:rPr lang="fr-FR" sz="1800" kern="150" dirty="0">
                <a:solidFill>
                  <a:srgbClr val="000000"/>
                </a:solidFill>
                <a:effectLst/>
                <a:latin typeface="Times New Roman" panose="02020603050405020304" pitchFamily="18" charset="0"/>
                <a:ea typeface="Times New Roman" panose="02020603050405020304" pitchFamily="18" charset="0"/>
              </a:rPr>
              <a:t> Participation en Juillet aux cérémonies commémoratives du 5 juillet 1962 à Oran et dans</a:t>
            </a:r>
          </a:p>
          <a:p>
            <a:pPr marL="0" indent="0">
              <a:buNone/>
            </a:pPr>
            <a:r>
              <a:rPr lang="fr-FR" kern="150" dirty="0">
                <a:solidFill>
                  <a:srgbClr val="000000"/>
                </a:solidFill>
                <a:latin typeface="Times New Roman" panose="02020603050405020304" pitchFamily="18" charset="0"/>
                <a:ea typeface="Times New Roman" panose="02020603050405020304" pitchFamily="18" charset="0"/>
              </a:rPr>
              <a:t>d</a:t>
            </a:r>
            <a:r>
              <a:rPr lang="fr-FR" sz="1800" kern="150" dirty="0">
                <a:solidFill>
                  <a:srgbClr val="000000"/>
                </a:solidFill>
                <a:effectLst/>
                <a:latin typeface="Times New Roman" panose="02020603050405020304" pitchFamily="18" charset="0"/>
                <a:ea typeface="Times New Roman" panose="02020603050405020304" pitchFamily="18" charset="0"/>
              </a:rPr>
              <a:t>ifférentes villes de Franc </a:t>
            </a:r>
          </a:p>
          <a:p>
            <a:pPr>
              <a:spcAft>
                <a:spcPts val="1230"/>
              </a:spcAft>
            </a:pPr>
            <a:r>
              <a:rPr lang="fr-FR" sz="1800" kern="150" dirty="0">
                <a:solidFill>
                  <a:srgbClr val="000000"/>
                </a:solidFill>
                <a:effectLst/>
                <a:latin typeface="Times New Roman" panose="02020603050405020304" pitchFamily="18" charset="0"/>
                <a:ea typeface="Times New Roman" panose="02020603050405020304" pitchFamily="18" charset="0"/>
              </a:rPr>
              <a:t> Représentation du CSCO au SOLEIL DES 2 RIVES à NICE.</a:t>
            </a:r>
          </a:p>
          <a:p>
            <a:pPr>
              <a:spcAft>
                <a:spcPts val="1230"/>
              </a:spcAft>
            </a:pPr>
            <a:r>
              <a:rPr lang="fr-FR" sz="1800" kern="150" dirty="0">
                <a:solidFill>
                  <a:srgbClr val="000000"/>
                </a:solidFill>
                <a:effectLst/>
                <a:latin typeface="Times New Roman" panose="02020603050405020304" pitchFamily="18" charset="0"/>
                <a:ea typeface="Times New Roman" panose="02020603050405020304" pitchFamily="18" charset="0"/>
              </a:rPr>
              <a:t> En OCTOBRE mission en ORANIE : Visites de cimetières.</a:t>
            </a:r>
          </a:p>
          <a:p>
            <a:pPr>
              <a:spcAft>
                <a:spcPts val="1230"/>
              </a:spcAft>
            </a:pPr>
            <a:r>
              <a:rPr lang="fr-FR" sz="1800" kern="150" dirty="0">
                <a:solidFill>
                  <a:srgbClr val="000000"/>
                </a:solidFill>
                <a:effectLst/>
                <a:latin typeface="Times New Roman" panose="02020603050405020304" pitchFamily="18" charset="0"/>
                <a:ea typeface="Times New Roman" panose="02020603050405020304" pitchFamily="18" charset="0"/>
              </a:rPr>
              <a:t> Rencontres avec les autorités locales et françaises en poste à Oran</a:t>
            </a:r>
          </a:p>
          <a:p>
            <a:pPr>
              <a:spcAft>
                <a:spcPts val="1230"/>
              </a:spcAft>
            </a:pPr>
            <a:r>
              <a:rPr lang="fr-FR" sz="1800" kern="150" dirty="0">
                <a:solidFill>
                  <a:srgbClr val="000000"/>
                </a:solidFill>
                <a:effectLst/>
                <a:latin typeface="Times New Roman" panose="02020603050405020304" pitchFamily="18" charset="0"/>
                <a:ea typeface="Times New Roman" panose="02020603050405020304" pitchFamily="18" charset="0"/>
              </a:rPr>
              <a:t> En Novembre préparation de l’AG en Visio conférence</a:t>
            </a:r>
          </a:p>
          <a:p>
            <a:r>
              <a:rPr lang="fr-FR" sz="1800" kern="150" dirty="0">
                <a:solidFill>
                  <a:srgbClr val="000000"/>
                </a:solidFill>
                <a:effectLst/>
                <a:latin typeface="Times New Roman" panose="02020603050405020304" pitchFamily="18" charset="0"/>
                <a:ea typeface="Times New Roman" panose="02020603050405020304" pitchFamily="18" charset="0"/>
              </a:rPr>
              <a:t> En décembre, préparation et envoi du bulletin d’information « DEVOIR DE MEMOIRE</a:t>
            </a:r>
          </a:p>
          <a:p>
            <a:r>
              <a:rPr lang="fr-FR" sz="1800" kern="150" dirty="0">
                <a:solidFill>
                  <a:srgbClr val="000000"/>
                </a:solidFill>
                <a:effectLst/>
                <a:latin typeface="Times New Roman" panose="02020603050405020304" pitchFamily="18" charset="0"/>
                <a:ea typeface="Times New Roman" panose="02020603050405020304" pitchFamily="18" charset="0"/>
              </a:rPr>
              <a:t>AU total une année de reprise  progressive reprise ; approbation du bilan financier ; décision de lancer un nouveau voyage en 2023</a:t>
            </a:r>
          </a:p>
          <a:p>
            <a:endParaRPr lang="fr-FR" sz="1800" kern="150" dirty="0">
              <a:solidFill>
                <a:srgbClr val="000000"/>
              </a:solidFill>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1848438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A3BF97-38A8-B641-A71D-F45C9FAD3B59}"/>
              </a:ext>
            </a:extLst>
          </p:cNvPr>
          <p:cNvSpPr>
            <a:spLocks noGrp="1"/>
          </p:cNvSpPr>
          <p:nvPr>
            <p:ph type="title"/>
          </p:nvPr>
        </p:nvSpPr>
        <p:spPr>
          <a:xfrm>
            <a:off x="1" y="-147484"/>
            <a:ext cx="5781368" cy="1238865"/>
          </a:xfrm>
        </p:spPr>
        <p:txBody>
          <a:bodyPr/>
          <a:lstStyle/>
          <a:p>
            <a:r>
              <a:rPr lang="fr-FR" dirty="0"/>
              <a:t>Année 2023</a:t>
            </a:r>
            <a:br>
              <a:rPr lang="fr-FR" dirty="0"/>
            </a:br>
            <a:r>
              <a:rPr lang="fr-FR" dirty="0"/>
              <a:t>               2/4</a:t>
            </a:r>
          </a:p>
        </p:txBody>
      </p:sp>
      <p:sp>
        <p:nvSpPr>
          <p:cNvPr id="3" name="Espace réservé du contenu 2">
            <a:extLst>
              <a:ext uri="{FF2B5EF4-FFF2-40B4-BE49-F238E27FC236}">
                <a16:creationId xmlns:a16="http://schemas.microsoft.com/office/drawing/2014/main" id="{8D63BEC0-79A1-3589-09C1-B8D2966E2B2D}"/>
              </a:ext>
            </a:extLst>
          </p:cNvPr>
          <p:cNvSpPr>
            <a:spLocks noGrp="1"/>
          </p:cNvSpPr>
          <p:nvPr>
            <p:ph idx="1"/>
          </p:nvPr>
        </p:nvSpPr>
        <p:spPr>
          <a:xfrm>
            <a:off x="2890683" y="0"/>
            <a:ext cx="9040761" cy="6622026"/>
          </a:xfrm>
        </p:spPr>
        <p:txBody>
          <a:bodyPr>
            <a:normAutofit/>
          </a:bodyPr>
          <a:lstStyle/>
          <a:p>
            <a:pPr algn="ctr"/>
            <a:r>
              <a:rPr lang="fr-FR" sz="1800" b="1" kern="150" dirty="0">
                <a:effectLst/>
                <a:latin typeface="Times New Roman" panose="02020603050405020304" pitchFamily="18" charset="0"/>
                <a:ea typeface="Times New Roman" panose="02020603050405020304" pitchFamily="18" charset="0"/>
              </a:rPr>
              <a:t>ACTIVITES PREVISIONNELES 2023</a:t>
            </a:r>
            <a:endParaRPr lang="fr-FR" sz="1800" kern="150" dirty="0">
              <a:effectLst/>
              <a:latin typeface="Times New Roman" panose="02020603050405020304" pitchFamily="18" charset="0"/>
              <a:ea typeface="Times New Roman" panose="02020603050405020304" pitchFamily="18" charset="0"/>
            </a:endParaRPr>
          </a:p>
          <a:p>
            <a:pPr algn="ctr"/>
            <a:r>
              <a:rPr lang="fr-FR" sz="1800" b="1" kern="150" dirty="0">
                <a:effectLst/>
                <a:latin typeface="Times New Roman" panose="02020603050405020304" pitchFamily="18" charset="0"/>
                <a:ea typeface="Times New Roman" panose="02020603050405020304" pitchFamily="18" charset="0"/>
              </a:rPr>
              <a:t> </a:t>
            </a:r>
            <a:endParaRPr lang="fr-FR" sz="1800" kern="150" dirty="0">
              <a:effectLst/>
              <a:latin typeface="Times New Roman" panose="02020603050405020304" pitchFamily="18" charset="0"/>
              <a:ea typeface="Times New Roman" panose="02020603050405020304" pitchFamily="18" charset="0"/>
            </a:endParaRPr>
          </a:p>
          <a:p>
            <a:r>
              <a:rPr lang="fr-FR" sz="1800" b="1" kern="150" dirty="0">
                <a:effectLst/>
                <a:latin typeface="Times New Roman" panose="02020603050405020304" pitchFamily="18" charset="0"/>
                <a:ea typeface="Times New Roman" panose="02020603050405020304" pitchFamily="18" charset="0"/>
              </a:rPr>
              <a:t>JANVIER</a:t>
            </a:r>
            <a:r>
              <a:rPr lang="fr-FR" sz="1800" kern="150" dirty="0">
                <a:effectLst/>
                <a:latin typeface="Times New Roman" panose="02020603050405020304" pitchFamily="18" charset="0"/>
                <a:ea typeface="Times New Roman" panose="02020603050405020304" pitchFamily="18" charset="0"/>
              </a:rPr>
              <a:t> : Réunion conseil d’administration</a:t>
            </a:r>
          </a:p>
          <a:p>
            <a:r>
              <a:rPr lang="fr-FR" sz="1800" b="1" kern="150" dirty="0">
                <a:effectLst/>
                <a:latin typeface="Times New Roman" panose="02020603050405020304" pitchFamily="18" charset="0"/>
                <a:ea typeface="Times New Roman" panose="02020603050405020304" pitchFamily="18" charset="0"/>
              </a:rPr>
              <a:t>MARS </a:t>
            </a:r>
            <a:r>
              <a:rPr lang="fr-FR" sz="1800" kern="150" dirty="0">
                <a:effectLst/>
                <a:latin typeface="Times New Roman" panose="02020603050405020304" pitchFamily="18" charset="0"/>
                <a:ea typeface="Times New Roman" panose="02020603050405020304" pitchFamily="18" charset="0"/>
              </a:rPr>
              <a:t>: Préparation et envoi devoir de mémoire</a:t>
            </a:r>
          </a:p>
          <a:p>
            <a:r>
              <a:rPr lang="fr-FR" sz="1800" b="1" kern="150" dirty="0">
                <a:effectLst/>
                <a:latin typeface="Times New Roman" panose="02020603050405020304" pitchFamily="18" charset="0"/>
                <a:ea typeface="Times New Roman" panose="02020603050405020304" pitchFamily="18" charset="0"/>
              </a:rPr>
              <a:t>AVRIL</a:t>
            </a:r>
            <a:r>
              <a:rPr lang="fr-FR" sz="1800" kern="150" dirty="0">
                <a:effectLst/>
                <a:latin typeface="Times New Roman" panose="02020603050405020304" pitchFamily="18" charset="0"/>
                <a:ea typeface="Times New Roman" panose="02020603050405020304" pitchFamily="18" charset="0"/>
              </a:rPr>
              <a:t> : Voyage en Oranie ( ?)</a:t>
            </a:r>
          </a:p>
          <a:p>
            <a:r>
              <a:rPr lang="fr-FR" sz="1800" b="1" kern="150" dirty="0">
                <a:effectLst/>
                <a:latin typeface="Times New Roman" panose="02020603050405020304" pitchFamily="18" charset="0"/>
                <a:ea typeface="Times New Roman" panose="02020603050405020304" pitchFamily="18" charset="0"/>
              </a:rPr>
              <a:t>MAI</a:t>
            </a:r>
            <a:r>
              <a:rPr lang="fr-FR" sz="1800" kern="150" dirty="0">
                <a:effectLst/>
                <a:latin typeface="Times New Roman" panose="02020603050405020304" pitchFamily="18" charset="0"/>
                <a:ea typeface="Times New Roman" panose="02020603050405020304" pitchFamily="18" charset="0"/>
              </a:rPr>
              <a:t> :	Stand ascension Nîmes</a:t>
            </a:r>
          </a:p>
          <a:p>
            <a:r>
              <a:rPr lang="fr-FR" sz="1800" b="1" kern="150" dirty="0">
                <a:effectLst/>
                <a:latin typeface="Times New Roman" panose="02020603050405020304" pitchFamily="18" charset="0"/>
                <a:ea typeface="Times New Roman" panose="02020603050405020304" pitchFamily="18" charset="0"/>
              </a:rPr>
              <a:t>JUIN</a:t>
            </a:r>
            <a:r>
              <a:rPr lang="fr-FR" sz="1800" kern="150" dirty="0">
                <a:effectLst/>
                <a:latin typeface="Times New Roman" panose="02020603050405020304" pitchFamily="18" charset="0"/>
                <a:ea typeface="Times New Roman" panose="02020603050405020304" pitchFamily="18" charset="0"/>
              </a:rPr>
              <a:t> : 	conseil d’administration</a:t>
            </a:r>
          </a:p>
          <a:p>
            <a:r>
              <a:rPr lang="fr-FR" sz="1800" kern="150" dirty="0">
                <a:effectLst/>
                <a:latin typeface="Times New Roman" panose="02020603050405020304" pitchFamily="18" charset="0"/>
                <a:ea typeface="Times New Roman" panose="02020603050405020304" pitchFamily="18" charset="0"/>
              </a:rPr>
              <a:t>	Préparation et envoi Devoir de mémoire</a:t>
            </a:r>
          </a:p>
          <a:p>
            <a:r>
              <a:rPr lang="fr-FR" sz="1800" b="1" kern="150" dirty="0">
                <a:effectLst/>
                <a:latin typeface="Times New Roman" panose="02020603050405020304" pitchFamily="18" charset="0"/>
                <a:ea typeface="Times New Roman" panose="02020603050405020304" pitchFamily="18" charset="0"/>
              </a:rPr>
              <a:t>JUILLET</a:t>
            </a:r>
            <a:r>
              <a:rPr lang="fr-FR" sz="1800" kern="150" dirty="0">
                <a:effectLst/>
                <a:latin typeface="Times New Roman" panose="02020603050405020304" pitchFamily="18" charset="0"/>
                <a:ea typeface="Times New Roman" panose="02020603050405020304" pitchFamily="18" charset="0"/>
              </a:rPr>
              <a:t> : Participations aux cérémonies commémoratives des massacres du 5 juillet à Paris et en régions	;   Stand aux rencontres de Menton</a:t>
            </a:r>
          </a:p>
          <a:p>
            <a:r>
              <a:rPr lang="fr-FR" sz="1800" b="1" kern="150" dirty="0">
                <a:effectLst/>
                <a:latin typeface="Times New Roman" panose="02020603050405020304" pitchFamily="18" charset="0"/>
                <a:ea typeface="Times New Roman" panose="02020603050405020304" pitchFamily="18" charset="0"/>
              </a:rPr>
              <a:t>SEPTEMBRE</a:t>
            </a:r>
            <a:r>
              <a:rPr lang="fr-FR" sz="1800" kern="150" dirty="0">
                <a:effectLst/>
                <a:latin typeface="Times New Roman" panose="02020603050405020304" pitchFamily="18" charset="0"/>
                <a:ea typeface="Times New Roman" panose="02020603050405020304" pitchFamily="18" charset="0"/>
              </a:rPr>
              <a:t> : conseil d’administration, préparation et envoi Devoir de mémoire</a:t>
            </a:r>
          </a:p>
          <a:p>
            <a:r>
              <a:rPr lang="fr-FR" sz="1800" kern="150" dirty="0">
                <a:effectLst/>
                <a:latin typeface="Times New Roman" panose="02020603050405020304" pitchFamily="18" charset="0"/>
                <a:ea typeface="Times New Roman" panose="02020603050405020304" pitchFamily="18" charset="0"/>
              </a:rPr>
              <a:t>		Stand au SOLEIL DES DEUX RIVES</a:t>
            </a:r>
          </a:p>
          <a:p>
            <a:r>
              <a:rPr lang="fr-FR" sz="1800" b="1" kern="150" dirty="0">
                <a:effectLst/>
                <a:latin typeface="Times New Roman" panose="02020603050405020304" pitchFamily="18" charset="0"/>
                <a:ea typeface="Times New Roman" panose="02020603050405020304" pitchFamily="18" charset="0"/>
              </a:rPr>
              <a:t>OCTOBRE</a:t>
            </a:r>
            <a:r>
              <a:rPr lang="fr-FR" sz="1800" kern="150" dirty="0">
                <a:effectLst/>
                <a:latin typeface="Times New Roman" panose="02020603050405020304" pitchFamily="18" charset="0"/>
                <a:ea typeface="Times New Roman" panose="02020603050405020304" pitchFamily="18" charset="0"/>
              </a:rPr>
              <a:t> : Mission en Oranie</a:t>
            </a:r>
          </a:p>
          <a:p>
            <a:pPr marL="449580" indent="635"/>
            <a:r>
              <a:rPr lang="fr-FR" sz="1800" kern="150" dirty="0">
                <a:effectLst/>
                <a:latin typeface="Times New Roman" panose="02020603050405020304" pitchFamily="18" charset="0"/>
                <a:ea typeface="Times New Roman" panose="02020603050405020304" pitchFamily="18" charset="0"/>
              </a:rPr>
              <a:t>        Assemblée générale</a:t>
            </a:r>
          </a:p>
          <a:p>
            <a:r>
              <a:rPr lang="fr-FR" sz="1800" b="1" kern="150" dirty="0">
                <a:effectLst/>
                <a:latin typeface="Times New Roman" panose="02020603050405020304" pitchFamily="18" charset="0"/>
                <a:ea typeface="Times New Roman" panose="02020603050405020304" pitchFamily="18" charset="0"/>
              </a:rPr>
              <a:t>NOVEMBRE</a:t>
            </a:r>
            <a:r>
              <a:rPr lang="fr-FR" sz="1800" kern="150" dirty="0">
                <a:effectLst/>
                <a:latin typeface="Times New Roman" panose="02020603050405020304" pitchFamily="18" charset="0"/>
                <a:ea typeface="Times New Roman" panose="02020603050405020304" pitchFamily="18" charset="0"/>
              </a:rPr>
              <a:t> : Dépôts de gerbes dans différents cimetières en France  et à ORAN (Oran, Mazargues, Lyon, Bron, Le Cannet, Voiron,  Draguignan, )</a:t>
            </a:r>
          </a:p>
          <a:p>
            <a:r>
              <a:rPr lang="fr-FR" sz="1800" b="1" kern="150" dirty="0">
                <a:effectLst/>
                <a:latin typeface="Times New Roman" panose="02020603050405020304" pitchFamily="18" charset="0"/>
                <a:ea typeface="Times New Roman" panose="02020603050405020304" pitchFamily="18" charset="0"/>
              </a:rPr>
              <a:t>DECEMBRE</a:t>
            </a:r>
            <a:r>
              <a:rPr lang="fr-FR" sz="1800" kern="150" dirty="0">
                <a:effectLst/>
                <a:latin typeface="Times New Roman" panose="02020603050405020304" pitchFamily="18" charset="0"/>
                <a:ea typeface="Times New Roman" panose="02020603050405020304" pitchFamily="18" charset="0"/>
              </a:rPr>
              <a:t> : préparation et envoi Devoir de mémoire.</a:t>
            </a:r>
          </a:p>
          <a:p>
            <a:endParaRPr lang="fr-FR" dirty="0"/>
          </a:p>
        </p:txBody>
      </p:sp>
    </p:spTree>
    <p:extLst>
      <p:ext uri="{BB962C8B-B14F-4D97-AF65-F5344CB8AC3E}">
        <p14:creationId xmlns:p14="http://schemas.microsoft.com/office/powerpoint/2010/main" val="3032194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CAD49B-A916-2797-55B3-9422289AF825}"/>
              </a:ext>
            </a:extLst>
          </p:cNvPr>
          <p:cNvSpPr>
            <a:spLocks noGrp="1"/>
          </p:cNvSpPr>
          <p:nvPr>
            <p:ph type="title"/>
          </p:nvPr>
        </p:nvSpPr>
        <p:spPr/>
        <p:txBody>
          <a:bodyPr/>
          <a:lstStyle/>
          <a:p>
            <a:r>
              <a:rPr lang="fr-FR" dirty="0"/>
              <a:t>Septembre 2004</a:t>
            </a:r>
          </a:p>
        </p:txBody>
      </p:sp>
      <p:sp>
        <p:nvSpPr>
          <p:cNvPr id="3" name="Espace réservé du contenu 2">
            <a:extLst>
              <a:ext uri="{FF2B5EF4-FFF2-40B4-BE49-F238E27FC236}">
                <a16:creationId xmlns:a16="http://schemas.microsoft.com/office/drawing/2014/main" id="{EE50B175-FDC9-91F7-7657-16DAE43A3870}"/>
              </a:ext>
            </a:extLst>
          </p:cNvPr>
          <p:cNvSpPr>
            <a:spLocks noGrp="1"/>
          </p:cNvSpPr>
          <p:nvPr>
            <p:ph idx="1"/>
          </p:nvPr>
        </p:nvSpPr>
        <p:spPr>
          <a:xfrm>
            <a:off x="2589212" y="1504335"/>
            <a:ext cx="8915400" cy="4406887"/>
          </a:xfrm>
        </p:spPr>
        <p:txBody>
          <a:bodyPr>
            <a:normAutofit fontScale="85000" lnSpcReduction="10000"/>
          </a:bodyPr>
          <a:lstStyle/>
          <a:p>
            <a:r>
              <a:rPr lang="fr-FR" sz="2800" b="1" kern="150" dirty="0">
                <a:effectLst/>
                <a:latin typeface="Arial" panose="020B0604020202020204" pitchFamily="34" charset="0"/>
                <a:ea typeface="Times New Roman" panose="02020603050405020304" pitchFamily="18" charset="0"/>
                <a:cs typeface="Algerian" panose="04020705040A02060702" pitchFamily="82" charset="0"/>
              </a:rPr>
              <a:t>du 16 au 23, pèlerinage à Oran : </a:t>
            </a:r>
          </a:p>
          <a:p>
            <a:r>
              <a:rPr lang="fr-FR" b="1" kern="150" dirty="0">
                <a:latin typeface="Arial" panose="020B0604020202020204" pitchFamily="34" charset="0"/>
                <a:ea typeface="Times New Roman" panose="02020603050405020304" pitchFamily="18" charset="0"/>
                <a:cs typeface="Algerian" panose="04020705040A02060702" pitchFamily="82" charset="0"/>
              </a:rPr>
              <a:t>Départ bateau</a:t>
            </a:r>
          </a:p>
          <a:p>
            <a:r>
              <a:rPr lang="fr-FR" b="1" kern="150" dirty="0">
                <a:latin typeface="Arial" panose="020B0604020202020204" pitchFamily="34" charset="0"/>
                <a:ea typeface="Times New Roman" panose="02020603050405020304" pitchFamily="18" charset="0"/>
                <a:cs typeface="Algerian" panose="04020705040A02060702" pitchFamily="82" charset="0"/>
              </a:rPr>
              <a:t>On découvre l’horreur de nos cimetières </a:t>
            </a:r>
          </a:p>
          <a:p>
            <a:r>
              <a:rPr lang="fr-FR" sz="2800" b="1" kern="150" dirty="0">
                <a:effectLst/>
                <a:latin typeface="Arial" panose="020B0604020202020204" pitchFamily="34" charset="0"/>
                <a:ea typeface="Times New Roman" panose="02020603050405020304" pitchFamily="18" charset="0"/>
                <a:cs typeface="Algerian" panose="04020705040A02060702" pitchFamily="82" charset="0"/>
              </a:rPr>
              <a:t>prise de conscience, prise de contact : </a:t>
            </a:r>
          </a:p>
          <a:p>
            <a:r>
              <a:rPr lang="fr-FR" b="1" kern="150" dirty="0">
                <a:latin typeface="Arial" panose="020B0604020202020204" pitchFamily="34" charset="0"/>
                <a:ea typeface="Times New Roman" panose="02020603050405020304" pitchFamily="18" charset="0"/>
                <a:cs typeface="Algerian" panose="04020705040A02060702" pitchFamily="82" charset="0"/>
              </a:rPr>
              <a:t>Comment ? Pourquoi ? Que faire ?</a:t>
            </a:r>
            <a:endParaRPr lang="fr-FR" sz="2800" b="1" kern="150" dirty="0">
              <a:effectLst/>
              <a:latin typeface="Arial" panose="020B0604020202020204" pitchFamily="34" charset="0"/>
              <a:ea typeface="Times New Roman" panose="02020603050405020304" pitchFamily="18" charset="0"/>
              <a:cs typeface="Algerian" panose="04020705040A02060702" pitchFamily="82" charset="0"/>
            </a:endParaRPr>
          </a:p>
          <a:p>
            <a:r>
              <a:rPr lang="fr-FR" sz="2800" b="1" kern="150" dirty="0">
                <a:effectLst/>
                <a:latin typeface="Arial" panose="020B0604020202020204" pitchFamily="34" charset="0"/>
                <a:ea typeface="Times New Roman" panose="02020603050405020304" pitchFamily="18" charset="0"/>
                <a:cs typeface="Algerian" panose="04020705040A02060702" pitchFamily="82" charset="0"/>
              </a:rPr>
              <a:t>LE collectif pour la sauvegarde des cimetières d’Oranie est créé (C.S.C.O) dans l’esprit </a:t>
            </a:r>
          </a:p>
          <a:p>
            <a:r>
              <a:rPr lang="fr-FR" sz="2800" b="1" kern="150" dirty="0">
                <a:latin typeface="Arial" panose="020B0604020202020204" pitchFamily="34" charset="0"/>
                <a:ea typeface="Times New Roman" panose="02020603050405020304" pitchFamily="18" charset="0"/>
                <a:cs typeface="Algerian" panose="04020705040A02060702" pitchFamily="82" charset="0"/>
              </a:rPr>
              <a:t>En fait le JO enregistre le « collectif pieds noirs </a:t>
            </a:r>
            <a:r>
              <a:rPr lang="fr-FR" sz="2800" b="1" kern="150" dirty="0" err="1">
                <a:latin typeface="Arial" panose="020B0604020202020204" pitchFamily="34" charset="0"/>
                <a:ea typeface="Times New Roman" panose="02020603050405020304" pitchFamily="18" charset="0"/>
                <a:cs typeface="Algerian" panose="04020705040A02060702" pitchFamily="82" charset="0"/>
              </a:rPr>
              <a:t>oranie</a:t>
            </a:r>
            <a:r>
              <a:rPr lang="fr-FR" sz="2800" b="1" kern="150" dirty="0">
                <a:latin typeface="Arial" panose="020B0604020202020204" pitchFamily="34" charset="0"/>
                <a:ea typeface="Times New Roman" panose="02020603050405020304" pitchFamily="18" charset="0"/>
                <a:cs typeface="Algerian" panose="04020705040A02060702" pitchFamily="82" charset="0"/>
              </a:rPr>
              <a:t> » p 272 sous le n°1079 le 30 novembre</a:t>
            </a:r>
            <a:endParaRPr lang="fr-FR" sz="2800" b="1" kern="150" dirty="0">
              <a:effectLst/>
              <a:latin typeface="Arial" panose="020B0604020202020204" pitchFamily="34" charset="0"/>
              <a:ea typeface="Times New Roman" panose="02020603050405020304" pitchFamily="18" charset="0"/>
              <a:cs typeface="Algerian" panose="04020705040A02060702" pitchFamily="82" charset="0"/>
            </a:endParaRPr>
          </a:p>
          <a:p>
            <a:pPr indent="449580"/>
            <a:r>
              <a:rPr lang="fr-FR" sz="1800" kern="150" dirty="0">
                <a:effectLst/>
                <a:highlight>
                  <a:srgbClr val="FFFF00"/>
                </a:highlight>
                <a:latin typeface="Arial" panose="020B0604020202020204" pitchFamily="34" charset="0"/>
                <a:ea typeface="Times New Roman" panose="02020603050405020304" pitchFamily="18" charset="0"/>
                <a:cs typeface="Algerian" panose="04020705040A02060702" pitchFamily="82" charset="0"/>
              </a:rPr>
              <a:t> Déclaration à la sous-préfecture de Brignoles. " Collectif </a:t>
            </a:r>
            <a:r>
              <a:rPr lang="fr-FR" sz="1800" kern="150" dirty="0" err="1">
                <a:effectLst/>
                <a:highlight>
                  <a:srgbClr val="FFFF00"/>
                </a:highlight>
                <a:latin typeface="Arial" panose="020B0604020202020204" pitchFamily="34" charset="0"/>
                <a:ea typeface="Times New Roman" panose="02020603050405020304" pitchFamily="18" charset="0"/>
                <a:cs typeface="Algerian" panose="04020705040A02060702" pitchFamily="82" charset="0"/>
              </a:rPr>
              <a:t>Piednoirs</a:t>
            </a:r>
            <a:r>
              <a:rPr lang="fr-FR" sz="1800" kern="150" dirty="0">
                <a:effectLst/>
                <a:highlight>
                  <a:srgbClr val="FFFF00"/>
                </a:highlight>
                <a:latin typeface="Arial" panose="020B0604020202020204" pitchFamily="34" charset="0"/>
                <a:ea typeface="Times New Roman" panose="02020603050405020304" pitchFamily="18" charset="0"/>
                <a:cs typeface="Algerian" panose="04020705040A02060702" pitchFamily="82" charset="0"/>
              </a:rPr>
              <a:t> Oranie " objet : réhabilitation et sauvegarde des cimetières français d'Oranie et toutes manifestations y afférentes.</a:t>
            </a:r>
          </a:p>
          <a:p>
            <a:pPr indent="449580"/>
            <a:r>
              <a:rPr lang="fr-FR" sz="1800" kern="150" dirty="0">
                <a:effectLst/>
                <a:highlight>
                  <a:srgbClr val="FFFF00"/>
                </a:highlight>
                <a:latin typeface="Arial" panose="020B0604020202020204" pitchFamily="34" charset="0"/>
                <a:ea typeface="Times New Roman" panose="02020603050405020304" pitchFamily="18" charset="0"/>
                <a:cs typeface="Algerian" panose="04020705040A02060702" pitchFamily="82" charset="0"/>
              </a:rPr>
              <a:t>Siege social : 17 rue de Tielt Brignoles ; date de la déclaration 30 novembre 2004</a:t>
            </a:r>
            <a:endParaRPr lang="fr-FR" sz="1800" kern="150" dirty="0">
              <a:effectLst/>
              <a:highlight>
                <a:srgbClr val="FFFF00"/>
              </a:highlight>
              <a:latin typeface="Algerian" panose="04020705040A02060702" pitchFamily="82" charset="0"/>
              <a:ea typeface="Times New Roman" panose="02020603050405020304" pitchFamily="18" charset="0"/>
              <a:cs typeface="Algerian" panose="04020705040A02060702" pitchFamily="82" charset="0"/>
            </a:endParaRPr>
          </a:p>
          <a:p>
            <a:endParaRPr lang="fr-FR" dirty="0"/>
          </a:p>
        </p:txBody>
      </p:sp>
    </p:spTree>
    <p:extLst>
      <p:ext uri="{BB962C8B-B14F-4D97-AF65-F5344CB8AC3E}">
        <p14:creationId xmlns:p14="http://schemas.microsoft.com/office/powerpoint/2010/main" val="215367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5AEC69-663C-4D05-E096-EB93C08BFB26}"/>
              </a:ext>
            </a:extLst>
          </p:cNvPr>
          <p:cNvSpPr>
            <a:spLocks noGrp="1"/>
          </p:cNvSpPr>
          <p:nvPr>
            <p:ph type="title"/>
          </p:nvPr>
        </p:nvSpPr>
        <p:spPr>
          <a:xfrm>
            <a:off x="103240" y="0"/>
            <a:ext cx="3067664" cy="1135626"/>
          </a:xfrm>
        </p:spPr>
        <p:txBody>
          <a:bodyPr>
            <a:normAutofit fontScale="90000"/>
          </a:bodyPr>
          <a:lstStyle/>
          <a:p>
            <a:r>
              <a:rPr lang="fr-FR" dirty="0"/>
              <a:t>Année 2023 </a:t>
            </a:r>
            <a:br>
              <a:rPr lang="fr-FR" dirty="0"/>
            </a:br>
            <a:r>
              <a:rPr lang="fr-FR" dirty="0"/>
              <a:t>               3/4</a:t>
            </a:r>
          </a:p>
        </p:txBody>
      </p:sp>
      <p:sp>
        <p:nvSpPr>
          <p:cNvPr id="3" name="Espace réservé du contenu 2">
            <a:extLst>
              <a:ext uri="{FF2B5EF4-FFF2-40B4-BE49-F238E27FC236}">
                <a16:creationId xmlns:a16="http://schemas.microsoft.com/office/drawing/2014/main" id="{10A20C8B-B088-B4A5-D4E2-43A05C61BC7D}"/>
              </a:ext>
            </a:extLst>
          </p:cNvPr>
          <p:cNvSpPr>
            <a:spLocks noGrp="1"/>
          </p:cNvSpPr>
          <p:nvPr>
            <p:ph idx="1"/>
          </p:nvPr>
        </p:nvSpPr>
        <p:spPr>
          <a:xfrm>
            <a:off x="2574463" y="0"/>
            <a:ext cx="8915400" cy="6312310"/>
          </a:xfrm>
        </p:spPr>
        <p:txBody>
          <a:bodyPr>
            <a:normAutofit/>
          </a:bodyPr>
          <a:lstStyle/>
          <a:p>
            <a:r>
              <a:rPr lang="fr-FR" sz="1800" kern="150" dirty="0">
                <a:effectLst/>
                <a:latin typeface="Arial" panose="020B0604020202020204" pitchFamily="34" charset="0"/>
                <a:ea typeface="Times New Roman" panose="02020603050405020304" pitchFamily="18" charset="0"/>
              </a:rPr>
              <a:t>L’année 2023 qui s’annonçait comme déterminante du fait de la reprise des voyages à heurter à des difficultés administratives voire politiques diverses	 il était prévu initialement un voyage collectif de 92 personnes qui in fine se réduira à 59 inscription au départ de Marseille direction Oran et 32 inscription au départ de Marseille 18 directions béni Saf</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Du fait du refus du visa par les autorités algériennes seules resteront 11 personnes sur le voyage de 59 et 21 personnes sur le voyage de bénî-saf</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Décision de remboursement individuel pour tous les inscrits n'ayant pas la possibilité de participer au voyage d'une somme globale de 650 € représentant le remboursement des frais d'avion et le logement aux hôtels Liberté (Oran) et aquarium (béni Saf) ; la décision est bien accueillie par l'ensemble des participants à l'exception d'un individu</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Par ailleurs les décisions administratives algériennes ont un retentissement sur le fonctionnement même du CSCO :  décision de démission du CA pour des raisons diverses : Gabriel Juan, Raymond Juan, Nicole Steibel, Jocelyne Quessada, Paul Gimenez, et, pour des raisons de santé, de Chorro Michele et Romera Robert</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Pourtant les adhésions restent constantes le nombre d'adhérent à décembre 2023 restant stable à 454 (449 en 2022 &amp; 460 en 2021) et, pour la convocation à l'assemblée générale du 16 décembre on collige 25 présents, 69 procurations, 24 repas retenus et 17 candidatures pour le conseil d'administration</a:t>
            </a:r>
            <a:endParaRPr lang="fr-FR" sz="1800" kern="15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2998234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F0A800-1884-8476-0F6C-B29A2CDA0EE8}"/>
              </a:ext>
            </a:extLst>
          </p:cNvPr>
          <p:cNvSpPr>
            <a:spLocks noGrp="1"/>
          </p:cNvSpPr>
          <p:nvPr>
            <p:ph type="title"/>
          </p:nvPr>
        </p:nvSpPr>
        <p:spPr>
          <a:xfrm>
            <a:off x="1" y="0"/>
            <a:ext cx="2589211" cy="1179871"/>
          </a:xfrm>
        </p:spPr>
        <p:txBody>
          <a:bodyPr>
            <a:normAutofit fontScale="90000"/>
          </a:bodyPr>
          <a:lstStyle/>
          <a:p>
            <a:r>
              <a:rPr lang="fr-FR" dirty="0"/>
              <a:t>Année 2023</a:t>
            </a:r>
            <a:br>
              <a:rPr lang="fr-FR" dirty="0"/>
            </a:br>
            <a:r>
              <a:rPr lang="fr-FR" dirty="0"/>
              <a:t>               4/4</a:t>
            </a:r>
          </a:p>
        </p:txBody>
      </p:sp>
      <p:sp>
        <p:nvSpPr>
          <p:cNvPr id="3" name="Espace réservé du contenu 2">
            <a:extLst>
              <a:ext uri="{FF2B5EF4-FFF2-40B4-BE49-F238E27FC236}">
                <a16:creationId xmlns:a16="http://schemas.microsoft.com/office/drawing/2014/main" id="{FF66000E-3770-02A6-A66E-4843823398B5}"/>
              </a:ext>
            </a:extLst>
          </p:cNvPr>
          <p:cNvSpPr>
            <a:spLocks noGrp="1"/>
          </p:cNvSpPr>
          <p:nvPr>
            <p:ph idx="1"/>
          </p:nvPr>
        </p:nvSpPr>
        <p:spPr>
          <a:xfrm>
            <a:off x="2589212" y="176981"/>
            <a:ext cx="9312736" cy="6459793"/>
          </a:xfrm>
        </p:spPr>
        <p:txBody>
          <a:bodyPr>
            <a:normAutofit fontScale="85000" lnSpcReduction="10000"/>
          </a:bodyPr>
          <a:lstStyle/>
          <a:p>
            <a:r>
              <a:rPr lang="fr-FR" sz="1600" kern="150" dirty="0">
                <a:effectLst/>
                <a:latin typeface="Arial" panose="020B0604020202020204" pitchFamily="34" charset="0"/>
                <a:ea typeface="Times New Roman" panose="02020603050405020304" pitchFamily="18" charset="0"/>
              </a:rPr>
              <a:t>Contrôle global de la gestion comptable réalisée à Draguignan par Michel GONNARD, Jean-Paul GRAU, avec présence de Geneviève Dulac, Jean-François Barrau, Jean Jacques Lion le 30 novembre ; validation par le commissaire aux comptes de la tenue des écritures seule au 1er décembre 2023 : 47 426.85 ventilé en 37 222.35 € pour le fonctionnement et 10 172.38 € pour l'investissement</a:t>
            </a:r>
            <a:endParaRPr lang="fr-FR" sz="1600" kern="150" dirty="0">
              <a:effectLst/>
              <a:latin typeface="Times New Roman" panose="02020603050405020304" pitchFamily="18" charset="0"/>
              <a:ea typeface="Times New Roman" panose="02020603050405020304" pitchFamily="18" charset="0"/>
            </a:endParaRPr>
          </a:p>
          <a:p>
            <a:r>
              <a:rPr lang="fr-FR" sz="1600" kern="150" dirty="0">
                <a:effectLst/>
                <a:latin typeface="Arial" panose="020B0604020202020204" pitchFamily="34" charset="0"/>
                <a:ea typeface="Times New Roman" panose="02020603050405020304" pitchFamily="18" charset="0"/>
              </a:rPr>
              <a:t>	Réunion en Visio du CA</a:t>
            </a:r>
            <a:endParaRPr lang="fr-FR" sz="1600" kern="150" dirty="0">
              <a:effectLst/>
              <a:latin typeface="Times New Roman" panose="02020603050405020304" pitchFamily="18" charset="0"/>
              <a:ea typeface="Times New Roman" panose="02020603050405020304" pitchFamily="18" charset="0"/>
            </a:endParaRPr>
          </a:p>
          <a:p>
            <a:r>
              <a:rPr lang="fr-FR" sz="1600" kern="150" dirty="0">
                <a:effectLst/>
                <a:latin typeface="Arial" panose="020B0604020202020204" pitchFamily="34" charset="0"/>
                <a:ea typeface="Times New Roman" panose="02020603050405020304" pitchFamily="18" charset="0"/>
              </a:rPr>
              <a:t>Conseil d'administration le 1er décembre : présence de Mmes Nadège DIAZ, Nicole BOTELLA, Marie-Pierre Nourry, Hélène Van de Merghel, Geneviève DULAC, et de Mrs grau, Gonnnard, Barrau, Mendèz, vicente, Jouve, Munoz et Lion</a:t>
            </a:r>
          </a:p>
          <a:p>
            <a:r>
              <a:rPr lang="fr-FR" sz="1800" kern="150" dirty="0">
                <a:effectLst/>
                <a:latin typeface="Arial" panose="020B0604020202020204" pitchFamily="34" charset="0"/>
                <a:ea typeface="Times New Roman" panose="02020603050405020304" pitchFamily="18" charset="0"/>
              </a:rPr>
              <a:t>1 tour d'horizon important et complet va être réalisé par l'ensemble des participants ; il est décidé :</a:t>
            </a:r>
            <a:br>
              <a:rPr lang="fr-FR" sz="1800" kern="150" dirty="0">
                <a:effectLst/>
                <a:latin typeface="Arial" panose="020B0604020202020204" pitchFamily="34" charset="0"/>
                <a:ea typeface="Times New Roman" panose="02020603050405020304" pitchFamily="18" charset="0"/>
              </a:rPr>
            </a:br>
            <a:r>
              <a:rPr lang="fr-FR" sz="1800" kern="150" dirty="0">
                <a:effectLst/>
                <a:latin typeface="Arial" panose="020B0604020202020204" pitchFamily="34" charset="0"/>
                <a:ea typeface="Times New Roman" panose="02020603050405020304" pitchFamily="18" charset="0"/>
              </a:rPr>
              <a:t>– Approbation de décision de prise de parole et de bilan homogène identique par l'ensemble des participants lors de l'assemblée générale</a:t>
            </a:r>
            <a:br>
              <a:rPr lang="fr-FR" sz="1800" kern="150" dirty="0">
                <a:effectLst/>
                <a:latin typeface="Arial" panose="020B0604020202020204" pitchFamily="34" charset="0"/>
                <a:ea typeface="Times New Roman" panose="02020603050405020304" pitchFamily="18" charset="0"/>
              </a:rPr>
            </a:br>
            <a:r>
              <a:rPr lang="fr-FR" sz="1800" kern="150" dirty="0">
                <a:effectLst/>
                <a:latin typeface="Arial" panose="020B0604020202020204" pitchFamily="34" charset="0"/>
                <a:ea typeface="Times New Roman" panose="02020603050405020304" pitchFamily="18" charset="0"/>
              </a:rPr>
              <a:t>– Approbation du changement de siège depuis Marseille vers Draguignan en assumant les conséquences du transfert et de ses modalités (recueil sur le disque dur des données informatiques générales et historiques, transfert de la boîte e-mail, abandon du PC tour, bien commun avec AOBR, ligne téléphonique etc.)</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Prévoir récupération de l'ensemble des données administratives et départementale de manière à réaliser le transfert de siège</a:t>
            </a:r>
            <a:br>
              <a:rPr lang="fr-FR" sz="1800" kern="150" dirty="0">
                <a:effectLst/>
                <a:latin typeface="Arial" panose="020B0604020202020204" pitchFamily="34" charset="0"/>
                <a:ea typeface="Times New Roman" panose="02020603050405020304" pitchFamily="18" charset="0"/>
              </a:rPr>
            </a:br>
            <a:r>
              <a:rPr lang="fr-FR" sz="1800" kern="150" dirty="0">
                <a:effectLst/>
                <a:latin typeface="Arial" panose="020B0604020202020204" pitchFamily="34" charset="0"/>
                <a:ea typeface="Times New Roman" panose="02020603050405020304" pitchFamily="18" charset="0"/>
              </a:rPr>
              <a:t>– Problème de l'impression du DDM qui, jusque-là, était imprimé à Marseille : contact à prendre avec l'écho de Saïda, l’écho de l’Oranie</a:t>
            </a:r>
            <a:br>
              <a:rPr lang="fr-FR" sz="1800" kern="150" dirty="0">
                <a:effectLst/>
                <a:latin typeface="Arial" panose="020B0604020202020204" pitchFamily="34" charset="0"/>
                <a:ea typeface="Times New Roman" panose="02020603050405020304" pitchFamily="18" charset="0"/>
              </a:rPr>
            </a:br>
            <a:r>
              <a:rPr lang="fr-FR" sz="1800" kern="150" dirty="0">
                <a:effectLst/>
                <a:latin typeface="Arial" panose="020B0604020202020204" pitchFamily="34" charset="0"/>
                <a:ea typeface="Times New Roman" panose="02020603050405020304" pitchFamily="18" charset="0"/>
              </a:rPr>
              <a:t>– Prévoir décisionnel de nouveau local : chez un membre ? Dans un local à louer ?</a:t>
            </a:r>
            <a:br>
              <a:rPr lang="fr-FR" sz="1800" kern="150" dirty="0">
                <a:effectLst/>
                <a:latin typeface="Arial" panose="020B0604020202020204" pitchFamily="34" charset="0"/>
                <a:ea typeface="Times New Roman" panose="02020603050405020304" pitchFamily="18" charset="0"/>
              </a:rPr>
            </a:br>
            <a:r>
              <a:rPr lang="fr-FR" sz="1800" kern="150" dirty="0">
                <a:effectLst/>
                <a:latin typeface="Arial" panose="020B0604020202020204" pitchFamily="34" charset="0"/>
                <a:ea typeface="Times New Roman" panose="02020603050405020304" pitchFamily="18" charset="0"/>
              </a:rPr>
              <a:t>– Nadège et Nicole proposent du matériel informatique et audio (tours, écran, micros, baffle.)</a:t>
            </a:r>
            <a:br>
              <a:rPr lang="fr-FR" sz="1800" kern="150" dirty="0">
                <a:effectLst/>
                <a:latin typeface="Arial" panose="020B0604020202020204" pitchFamily="34" charset="0"/>
                <a:ea typeface="Times New Roman" panose="02020603050405020304" pitchFamily="18" charset="0"/>
              </a:rPr>
            </a:br>
            <a:r>
              <a:rPr lang="fr-FR" sz="1800" kern="150" dirty="0">
                <a:effectLst/>
                <a:latin typeface="Arial" panose="020B0604020202020204" pitchFamily="34" charset="0"/>
                <a:ea typeface="Times New Roman" panose="02020603050405020304" pitchFamily="18" charset="0"/>
              </a:rPr>
              <a:t>– On conserve le schéma actuel de suivi de la comptabilité</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 Prévoir nouvelle AG en début d'année et non plus en fin de 4e trimestre</a:t>
            </a:r>
            <a:br>
              <a:rPr lang="fr-FR" sz="1800" kern="150" dirty="0">
                <a:effectLst/>
                <a:latin typeface="Arial" panose="020B0604020202020204" pitchFamily="34" charset="0"/>
                <a:ea typeface="Times New Roman" panose="02020603050405020304" pitchFamily="18" charset="0"/>
              </a:rPr>
            </a:br>
            <a:r>
              <a:rPr lang="fr-FR" sz="1800" kern="150" dirty="0">
                <a:effectLst/>
                <a:latin typeface="Arial" panose="020B0604020202020204" pitchFamily="34" charset="0"/>
                <a:ea typeface="Times New Roman" panose="02020603050405020304" pitchFamily="18" charset="0"/>
              </a:rPr>
              <a:t>– 2024 étant la date anniversaire du 20e depuis la création du CSCO prévoir réflexion de festivités et de cadeaux d'anniversaire pour tous les membres</a:t>
            </a:r>
            <a:endParaRPr lang="fr-FR" sz="1800" kern="150" dirty="0">
              <a:effectLst/>
              <a:latin typeface="Times New Roman" panose="02020603050405020304" pitchFamily="18" charset="0"/>
              <a:ea typeface="Times New Roman" panose="02020603050405020304" pitchFamily="18" charset="0"/>
            </a:endParaRPr>
          </a:p>
          <a:p>
            <a:r>
              <a:rPr lang="fr-FR" sz="1800" kern="150" dirty="0">
                <a:effectLst/>
                <a:latin typeface="Arial" panose="020B0604020202020204" pitchFamily="34" charset="0"/>
                <a:ea typeface="Times New Roman" panose="02020603050405020304" pitchFamily="18" charset="0"/>
              </a:rPr>
              <a:t>-Hors réunion on retrouve les statuts du CSCO qui seront joints au prochain envoi mail</a:t>
            </a:r>
            <a:br>
              <a:rPr lang="fr-FR" sz="1800" kern="150" dirty="0">
                <a:effectLst/>
                <a:latin typeface="Arial" panose="020B0604020202020204" pitchFamily="34" charset="0"/>
                <a:ea typeface="Times New Roman" panose="02020603050405020304" pitchFamily="18" charset="0"/>
              </a:rPr>
            </a:br>
            <a:r>
              <a:rPr lang="fr-FR" sz="1800" kern="150" dirty="0">
                <a:effectLst/>
                <a:latin typeface="Arial" panose="020B0604020202020204" pitchFamily="34" charset="0"/>
                <a:ea typeface="Times New Roman" panose="02020603050405020304" pitchFamily="18" charset="0"/>
              </a:rPr>
              <a:t>– Recontacter CRACH et Santa Barbara</a:t>
            </a:r>
            <a:endParaRPr lang="fr-FR" sz="1800" kern="150" dirty="0">
              <a:effectLst/>
              <a:latin typeface="Times New Roman" panose="02020603050405020304" pitchFamily="18" charset="0"/>
              <a:ea typeface="Times New Roman" panose="02020603050405020304" pitchFamily="18" charset="0"/>
            </a:endParaRPr>
          </a:p>
          <a:p>
            <a:endParaRPr lang="fr-FR" sz="1600" kern="150" dirty="0">
              <a:effectLst/>
              <a:latin typeface="Times New Roman" panose="02020603050405020304" pitchFamily="18" charset="0"/>
              <a:ea typeface="Times New Roman" panose="02020603050405020304" pitchFamily="18" charset="0"/>
            </a:endParaRPr>
          </a:p>
          <a:p>
            <a:endParaRPr lang="fr-FR" sz="2400" dirty="0"/>
          </a:p>
        </p:txBody>
      </p:sp>
    </p:spTree>
    <p:extLst>
      <p:ext uri="{BB962C8B-B14F-4D97-AF65-F5344CB8AC3E}">
        <p14:creationId xmlns:p14="http://schemas.microsoft.com/office/powerpoint/2010/main" val="1735103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50CD6B-61EF-13BE-EEB6-5A932C689EC5}"/>
              </a:ext>
            </a:extLst>
          </p:cNvPr>
          <p:cNvSpPr>
            <a:spLocks noGrp="1"/>
          </p:cNvSpPr>
          <p:nvPr>
            <p:ph type="title"/>
          </p:nvPr>
        </p:nvSpPr>
        <p:spPr>
          <a:xfrm>
            <a:off x="1" y="0"/>
            <a:ext cx="2589211" cy="946778"/>
          </a:xfrm>
        </p:spPr>
        <p:txBody>
          <a:bodyPr>
            <a:normAutofit fontScale="90000"/>
          </a:bodyPr>
          <a:lstStyle/>
          <a:p>
            <a:r>
              <a:rPr lang="fr-FR" dirty="0"/>
              <a:t>Année 2024</a:t>
            </a:r>
            <a:br>
              <a:rPr lang="fr-FR" dirty="0"/>
            </a:br>
            <a:r>
              <a:rPr lang="fr-FR" dirty="0"/>
              <a:t>               1/3</a:t>
            </a:r>
          </a:p>
        </p:txBody>
      </p:sp>
      <p:sp>
        <p:nvSpPr>
          <p:cNvPr id="3" name="Espace réservé du contenu 2">
            <a:extLst>
              <a:ext uri="{FF2B5EF4-FFF2-40B4-BE49-F238E27FC236}">
                <a16:creationId xmlns:a16="http://schemas.microsoft.com/office/drawing/2014/main" id="{604CA6BB-DD7F-A16E-7354-1B43862DF7B5}"/>
              </a:ext>
            </a:extLst>
          </p:cNvPr>
          <p:cNvSpPr>
            <a:spLocks noGrp="1"/>
          </p:cNvSpPr>
          <p:nvPr>
            <p:ph idx="1"/>
          </p:nvPr>
        </p:nvSpPr>
        <p:spPr>
          <a:xfrm>
            <a:off x="2589211" y="0"/>
            <a:ext cx="9602787" cy="6636774"/>
          </a:xfrm>
        </p:spPr>
        <p:txBody>
          <a:bodyPr>
            <a:normAutofit/>
          </a:bodyPr>
          <a:lstStyle/>
          <a:p>
            <a:pPr algn="just"/>
            <a:r>
              <a:rPr lang="fr-FR" sz="1400" kern="150" dirty="0">
                <a:effectLst/>
                <a:latin typeface="Times New Roman" panose="02020603050405020304" pitchFamily="18" charset="0"/>
                <a:ea typeface="Times New Roman" panose="02020603050405020304" pitchFamily="18" charset="0"/>
              </a:rPr>
              <a:t>Le bureau du CSCO s'est réuni le 6 janvier 2024, au domicile de son président, vieille route de Grasse à Draguignan.</a:t>
            </a:r>
          </a:p>
          <a:p>
            <a:pPr algn="just"/>
            <a:r>
              <a:rPr lang="fr-FR" sz="1400" u="sng" kern="150" dirty="0">
                <a:effectLst/>
                <a:latin typeface="Times New Roman" panose="02020603050405020304" pitchFamily="18" charset="0"/>
                <a:ea typeface="Times New Roman" panose="02020603050405020304" pitchFamily="18" charset="0"/>
              </a:rPr>
              <a:t>Présents </a:t>
            </a:r>
            <a:r>
              <a:rPr lang="fr-FR" sz="1400" kern="150" dirty="0">
                <a:effectLst/>
                <a:latin typeface="Times New Roman" panose="02020603050405020304" pitchFamily="18" charset="0"/>
                <a:ea typeface="Times New Roman" panose="02020603050405020304" pitchFamily="18" charset="0"/>
              </a:rPr>
              <a:t>: Jean Jacques Lion, président,</a:t>
            </a:r>
          </a:p>
          <a:p>
            <a:pPr algn="just"/>
            <a:r>
              <a:rPr lang="fr-FR" sz="1400" kern="150" dirty="0">
                <a:effectLst/>
                <a:latin typeface="Times New Roman" panose="02020603050405020304" pitchFamily="18" charset="0"/>
                <a:ea typeface="Times New Roman" panose="02020603050405020304" pitchFamily="18" charset="0"/>
              </a:rPr>
              <a:t>                Geneviève Dulac, trésorerie et finances,</a:t>
            </a:r>
          </a:p>
          <a:p>
            <a:pPr algn="just"/>
            <a:r>
              <a:rPr lang="fr-FR" sz="1400" kern="150" dirty="0">
                <a:effectLst/>
                <a:latin typeface="Times New Roman" panose="02020603050405020304" pitchFamily="18" charset="0"/>
                <a:ea typeface="Times New Roman" panose="02020603050405020304" pitchFamily="18" charset="0"/>
              </a:rPr>
              <a:t>                Jean François Barrau, trésorerie et finances,</a:t>
            </a:r>
          </a:p>
          <a:p>
            <a:pPr algn="just"/>
            <a:r>
              <a:rPr lang="fr-FR" sz="1400" kern="150" dirty="0">
                <a:effectLst/>
                <a:latin typeface="Times New Roman" panose="02020603050405020304" pitchFamily="18" charset="0"/>
                <a:ea typeface="Times New Roman" panose="02020603050405020304" pitchFamily="18" charset="0"/>
              </a:rPr>
              <a:t>                Philippe Mendez, secrétaire général.</a:t>
            </a:r>
          </a:p>
          <a:p>
            <a:pPr algn="just"/>
            <a:r>
              <a:rPr lang="fr-FR" sz="1400" u="sng" kern="150" dirty="0">
                <a:effectLst/>
                <a:latin typeface="Times New Roman" panose="02020603050405020304" pitchFamily="18" charset="0"/>
                <a:ea typeface="Times New Roman" panose="02020603050405020304" pitchFamily="18" charset="0"/>
              </a:rPr>
              <a:t>Les points suivants ont été évoqués :</a:t>
            </a:r>
            <a:endParaRPr lang="fr-FR" sz="1400" kern="150" dirty="0">
              <a:effectLst/>
              <a:latin typeface="Times New Roman" panose="02020603050405020304" pitchFamily="18" charset="0"/>
              <a:ea typeface="Times New Roman" panose="02020603050405020304" pitchFamily="18" charset="0"/>
            </a:endParaRPr>
          </a:p>
          <a:p>
            <a:pPr marL="1143000" lvl="2" indent="-228600" algn="just">
              <a:buFont typeface="+mj-lt"/>
              <a:buAutoNum type="arabicParenR"/>
            </a:pPr>
            <a:r>
              <a:rPr lang="fr-FR" kern="150" dirty="0">
                <a:effectLst/>
                <a:latin typeface="Times New Roman" panose="02020603050405020304" pitchFamily="18" charset="0"/>
                <a:ea typeface="Times New Roman" panose="02020603050405020304" pitchFamily="18" charset="0"/>
              </a:rPr>
              <a:t>Désignation d'un président adjoint en mesure de suppléer le président en cas d'empêchement.</a:t>
            </a:r>
            <a:r>
              <a:rPr lang="fr-FR" b="1" kern="150" dirty="0">
                <a:effectLst/>
                <a:latin typeface="Times New Roman" panose="02020603050405020304" pitchFamily="18" charset="0"/>
                <a:ea typeface="Times New Roman" panose="02020603050405020304" pitchFamily="18" charset="0"/>
              </a:rPr>
              <a:t> A faire.</a:t>
            </a:r>
            <a:endParaRPr lang="fr-FR" kern="150" dirty="0">
              <a:effectLst/>
              <a:latin typeface="Times New Roman" panose="02020603050405020304" pitchFamily="18" charset="0"/>
              <a:ea typeface="Times New Roman" panose="02020603050405020304" pitchFamily="18" charset="0"/>
            </a:endParaRPr>
          </a:p>
          <a:p>
            <a:pPr marL="1143000" lvl="2" indent="-228600" algn="just">
              <a:buFont typeface="+mj-lt"/>
              <a:buAutoNum type="arabicParenR"/>
            </a:pPr>
            <a:r>
              <a:rPr lang="fr-FR" kern="150" dirty="0">
                <a:effectLst/>
                <a:latin typeface="Times New Roman" panose="02020603050405020304" pitchFamily="18" charset="0"/>
                <a:ea typeface="Times New Roman" panose="02020603050405020304" pitchFamily="18" charset="0"/>
              </a:rPr>
              <a:t>Prendre RDV auprès de la banque populaire de Draguignan afin de donner accès aux comptes du CSCO (signature et mise à disposition d'un chéquier) à Jean François Barrau et Philippe Mendez. </a:t>
            </a:r>
            <a:r>
              <a:rPr lang="fr-FR" b="1" kern="150" dirty="0">
                <a:effectLst/>
                <a:latin typeface="Times New Roman" panose="02020603050405020304" pitchFamily="18" charset="0"/>
                <a:ea typeface="Times New Roman" panose="02020603050405020304" pitchFamily="18" charset="0"/>
              </a:rPr>
              <a:t>Fait le 16 janvier 2024.</a:t>
            </a:r>
            <a:endParaRPr lang="fr-FR" kern="150" dirty="0">
              <a:effectLst/>
              <a:latin typeface="Times New Roman" panose="02020603050405020304" pitchFamily="18" charset="0"/>
              <a:ea typeface="Times New Roman" panose="02020603050405020304" pitchFamily="18" charset="0"/>
            </a:endParaRPr>
          </a:p>
          <a:p>
            <a:pPr marL="1143000" lvl="2" indent="-228600" algn="just">
              <a:buFont typeface="+mj-lt"/>
              <a:buAutoNum type="arabicParenR"/>
            </a:pPr>
            <a:r>
              <a:rPr lang="fr-FR" kern="150" dirty="0">
                <a:effectLst/>
                <a:latin typeface="Times New Roman" panose="02020603050405020304" pitchFamily="18" charset="0"/>
                <a:ea typeface="Times New Roman" panose="02020603050405020304" pitchFamily="18" charset="0"/>
              </a:rPr>
              <a:t>Décision de prendre contact avec les élus locaux afin de présenter l'association : préfecture, département, ville de Draguignan. </a:t>
            </a:r>
            <a:r>
              <a:rPr lang="fr-FR" b="1" kern="150" dirty="0">
                <a:effectLst/>
                <a:latin typeface="Times New Roman" panose="02020603050405020304" pitchFamily="18" charset="0"/>
                <a:ea typeface="Times New Roman" panose="02020603050405020304" pitchFamily="18" charset="0"/>
              </a:rPr>
              <a:t>A faire.</a:t>
            </a:r>
            <a:endParaRPr lang="fr-FR" kern="150" dirty="0">
              <a:effectLst/>
              <a:latin typeface="Times New Roman" panose="02020603050405020304" pitchFamily="18" charset="0"/>
              <a:ea typeface="Times New Roman" panose="02020603050405020304" pitchFamily="18" charset="0"/>
            </a:endParaRPr>
          </a:p>
          <a:p>
            <a:pPr marL="1143000" lvl="2" indent="-228600" algn="just">
              <a:buFont typeface="+mj-lt"/>
              <a:buAutoNum type="arabicParenR"/>
            </a:pPr>
            <a:r>
              <a:rPr lang="fr-FR" kern="150" dirty="0">
                <a:effectLst/>
                <a:latin typeface="Times New Roman" panose="02020603050405020304" pitchFamily="18" charset="0"/>
                <a:ea typeface="Times New Roman" panose="02020603050405020304" pitchFamily="18" charset="0"/>
              </a:rPr>
              <a:t>Convoquer l'assemblée générale pour l'année 2023. Date proposée : 24 février 2024 (envoi des convocations, réservation salle, restaurant </a:t>
            </a:r>
            <a:r>
              <a:rPr lang="fr-FR" kern="150" dirty="0" err="1">
                <a:effectLst/>
                <a:latin typeface="Times New Roman" panose="02020603050405020304" pitchFamily="18" charset="0"/>
                <a:ea typeface="Times New Roman" panose="02020603050405020304" pitchFamily="18" charset="0"/>
              </a:rPr>
              <a:t>etc</a:t>
            </a:r>
            <a:r>
              <a:rPr lang="fr-FR" kern="150" dirty="0">
                <a:effectLst/>
                <a:latin typeface="Times New Roman" panose="02020603050405020304" pitchFamily="18" charset="0"/>
                <a:ea typeface="Times New Roman" panose="02020603050405020304" pitchFamily="18" charset="0"/>
              </a:rPr>
              <a:t>) </a:t>
            </a:r>
            <a:r>
              <a:rPr lang="fr-FR" b="1" kern="150" dirty="0">
                <a:effectLst/>
                <a:latin typeface="Times New Roman" panose="02020603050405020304" pitchFamily="18" charset="0"/>
                <a:ea typeface="Times New Roman" panose="02020603050405020304" pitchFamily="18" charset="0"/>
              </a:rPr>
              <a:t>Fait.</a:t>
            </a:r>
            <a:endParaRPr lang="fr-FR" kern="150" dirty="0">
              <a:effectLst/>
              <a:latin typeface="Times New Roman" panose="02020603050405020304" pitchFamily="18" charset="0"/>
              <a:ea typeface="Times New Roman" panose="02020603050405020304" pitchFamily="18" charset="0"/>
            </a:endParaRPr>
          </a:p>
          <a:p>
            <a:pPr marL="1143000" lvl="2" indent="-228600" algn="just">
              <a:buFont typeface="+mj-lt"/>
              <a:buAutoNum type="arabicParenR"/>
            </a:pPr>
            <a:r>
              <a:rPr lang="fr-FR" kern="150" dirty="0">
                <a:effectLst/>
                <a:latin typeface="Times New Roman" panose="02020603050405020304" pitchFamily="18" charset="0"/>
                <a:ea typeface="Times New Roman" panose="02020603050405020304" pitchFamily="18" charset="0"/>
              </a:rPr>
              <a:t>Programmer réunion chez le président pour mise à jour des documents réglementaires à l'occasion du changement d'adresse du siège social. </a:t>
            </a:r>
            <a:r>
              <a:rPr lang="fr-FR" b="1" kern="150" dirty="0">
                <a:effectLst/>
                <a:latin typeface="Times New Roman" panose="02020603050405020304" pitchFamily="18" charset="0"/>
                <a:ea typeface="Times New Roman" panose="02020603050405020304" pitchFamily="18" charset="0"/>
              </a:rPr>
              <a:t>Fait.</a:t>
            </a:r>
            <a:endParaRPr lang="fr-FR" kern="150" dirty="0">
              <a:effectLst/>
              <a:latin typeface="Times New Roman" panose="02020603050405020304" pitchFamily="18" charset="0"/>
              <a:ea typeface="Times New Roman" panose="02020603050405020304" pitchFamily="18" charset="0"/>
            </a:endParaRPr>
          </a:p>
          <a:p>
            <a:pPr marL="1143000" lvl="2" indent="-228600" algn="just">
              <a:buFont typeface="+mj-lt"/>
              <a:buAutoNum type="arabicParenR"/>
            </a:pPr>
            <a:r>
              <a:rPr lang="fr-FR" kern="150" dirty="0">
                <a:effectLst/>
                <a:latin typeface="Times New Roman" panose="02020603050405020304" pitchFamily="18" charset="0"/>
                <a:ea typeface="Times New Roman" panose="02020603050405020304" pitchFamily="18" charset="0"/>
              </a:rPr>
              <a:t>Plafond des dépenses pour les membres disposant d'un chéquier (Jean François Barrau et Philippe Mendez) : </a:t>
            </a:r>
            <a:r>
              <a:rPr lang="fr-FR" b="1" kern="150" dirty="0">
                <a:effectLst/>
                <a:latin typeface="Times New Roman" panose="02020603050405020304" pitchFamily="18" charset="0"/>
                <a:ea typeface="Times New Roman" panose="02020603050405020304" pitchFamily="18" charset="0"/>
              </a:rPr>
              <a:t>250 euros. Tout engagement de dépenses devra être justifié par une facture.</a:t>
            </a:r>
            <a:endParaRPr lang="fr-FR" kern="150" dirty="0">
              <a:effectLst/>
              <a:latin typeface="Times New Roman" panose="02020603050405020304" pitchFamily="18" charset="0"/>
              <a:ea typeface="Times New Roman" panose="02020603050405020304" pitchFamily="18" charset="0"/>
            </a:endParaRPr>
          </a:p>
          <a:p>
            <a:pPr marL="1143000" lvl="2" indent="-228600" algn="just">
              <a:buFont typeface="+mj-lt"/>
              <a:buAutoNum type="arabicParenR"/>
            </a:pPr>
            <a:r>
              <a:rPr lang="fr-FR" kern="150" dirty="0">
                <a:effectLst/>
                <a:latin typeface="Times New Roman" panose="02020603050405020304" pitchFamily="18" charset="0"/>
                <a:ea typeface="Times New Roman" panose="02020603050405020304" pitchFamily="18" charset="0"/>
              </a:rPr>
              <a:t>Devenir de la BOX de l'ancien siège à Marseille, dont la facture mensuelle est réglée par le CSCO : </a:t>
            </a:r>
            <a:r>
              <a:rPr lang="fr-FR" b="1" kern="150" dirty="0">
                <a:effectLst/>
                <a:latin typeface="Times New Roman" panose="02020603050405020304" pitchFamily="18" charset="0"/>
                <a:ea typeface="Times New Roman" panose="02020603050405020304" pitchFamily="18" charset="0"/>
              </a:rPr>
              <a:t>à fermer à moins que l'association qui occupe aussi le local de Marseille ne décide de la reprendre, auquel cas, transfert. En cours.</a:t>
            </a:r>
            <a:endParaRPr lang="fr-FR" kern="150" dirty="0">
              <a:effectLst/>
              <a:latin typeface="Times New Roman" panose="02020603050405020304" pitchFamily="18" charset="0"/>
              <a:ea typeface="Times New Roman" panose="02020603050405020304" pitchFamily="18" charset="0"/>
            </a:endParaRPr>
          </a:p>
          <a:p>
            <a:pPr marL="1143000" lvl="2" indent="-228600" algn="just">
              <a:buFont typeface="+mj-lt"/>
              <a:buAutoNum type="arabicParenR"/>
            </a:pPr>
            <a:r>
              <a:rPr lang="fr-FR" kern="150" dirty="0">
                <a:effectLst/>
                <a:latin typeface="Times New Roman" panose="02020603050405020304" pitchFamily="18" charset="0"/>
                <a:ea typeface="Times New Roman" panose="02020603050405020304" pitchFamily="18" charset="0"/>
              </a:rPr>
              <a:t>Actions prévisionnelles 2024 :</a:t>
            </a:r>
          </a:p>
          <a:p>
            <a:pPr algn="just"/>
            <a:r>
              <a:rPr lang="fr-FR" sz="1400" kern="150" dirty="0">
                <a:effectLst/>
                <a:latin typeface="Times New Roman" panose="02020603050405020304" pitchFamily="18" charset="0"/>
                <a:ea typeface="Times New Roman" panose="02020603050405020304" pitchFamily="18" charset="0"/>
              </a:rPr>
              <a:t>- Organiser une journée festive pour les 20 ans du CSCO en septembre 2024. </a:t>
            </a:r>
            <a:r>
              <a:rPr lang="fr-FR" sz="1400" b="1" kern="150" dirty="0">
                <a:effectLst/>
                <a:latin typeface="Times New Roman" panose="02020603050405020304" pitchFamily="18" charset="0"/>
                <a:ea typeface="Times New Roman" panose="02020603050405020304" pitchFamily="18" charset="0"/>
              </a:rPr>
              <a:t>Contenu à décider pour fin mars 2024.</a:t>
            </a:r>
            <a:endParaRPr lang="fr-FR" sz="1400" kern="15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967173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35E2F9-8892-978B-EAD8-D781B88BC0EB}"/>
              </a:ext>
            </a:extLst>
          </p:cNvPr>
          <p:cNvSpPr>
            <a:spLocks noGrp="1"/>
          </p:cNvSpPr>
          <p:nvPr>
            <p:ph type="title"/>
          </p:nvPr>
        </p:nvSpPr>
        <p:spPr>
          <a:xfrm>
            <a:off x="132735" y="0"/>
            <a:ext cx="2610465" cy="1106129"/>
          </a:xfrm>
        </p:spPr>
        <p:txBody>
          <a:bodyPr>
            <a:normAutofit fontScale="90000"/>
          </a:bodyPr>
          <a:lstStyle/>
          <a:p>
            <a:r>
              <a:rPr lang="fr-FR" dirty="0"/>
              <a:t>Année 2024</a:t>
            </a:r>
            <a:br>
              <a:rPr lang="fr-FR" dirty="0"/>
            </a:br>
            <a:r>
              <a:rPr lang="fr-FR" dirty="0"/>
              <a:t>               2/3 </a:t>
            </a:r>
          </a:p>
        </p:txBody>
      </p:sp>
      <p:pic>
        <p:nvPicPr>
          <p:cNvPr id="5" name="Espace réservé du contenu 4" descr="Une image contenant habits, plein air, personne, golf">
            <a:extLst>
              <a:ext uri="{FF2B5EF4-FFF2-40B4-BE49-F238E27FC236}">
                <a16:creationId xmlns:a16="http://schemas.microsoft.com/office/drawing/2014/main" id="{7754CB5F-44B1-932A-857C-326A9257CF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98525" y="4220240"/>
            <a:ext cx="4689350" cy="2637760"/>
          </a:xfrm>
        </p:spPr>
      </p:pic>
      <p:pic>
        <p:nvPicPr>
          <p:cNvPr id="7" name="Image 6" descr="Une image contenant plein air, habits, personne, chaussures">
            <a:extLst>
              <a:ext uri="{FF2B5EF4-FFF2-40B4-BE49-F238E27FC236}">
                <a16:creationId xmlns:a16="http://schemas.microsoft.com/office/drawing/2014/main" id="{957960AB-FFDA-FD55-9CA8-C751C65A6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74959" y="4431891"/>
            <a:ext cx="2772698" cy="2079524"/>
          </a:xfrm>
          <a:prstGeom prst="rect">
            <a:avLst/>
          </a:prstGeom>
        </p:spPr>
      </p:pic>
      <p:pic>
        <p:nvPicPr>
          <p:cNvPr id="9" name="Image 8" descr="Une image contenant personne, habits, plein air, sol&#10;&#10;Description générée automatiquement">
            <a:extLst>
              <a:ext uri="{FF2B5EF4-FFF2-40B4-BE49-F238E27FC236}">
                <a16:creationId xmlns:a16="http://schemas.microsoft.com/office/drawing/2014/main" id="{863A1BA9-AB4F-5E80-EFEB-A5A652C203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968362" y="4431890"/>
            <a:ext cx="2772697" cy="2079523"/>
          </a:xfrm>
          <a:prstGeom prst="rect">
            <a:avLst/>
          </a:prstGeom>
        </p:spPr>
      </p:pic>
      <p:sp>
        <p:nvSpPr>
          <p:cNvPr id="10" name="ZoneTexte 9">
            <a:extLst>
              <a:ext uri="{FF2B5EF4-FFF2-40B4-BE49-F238E27FC236}">
                <a16:creationId xmlns:a16="http://schemas.microsoft.com/office/drawing/2014/main" id="{C17CB497-7161-1D99-C3F8-4B6DBC4CE400}"/>
              </a:ext>
            </a:extLst>
          </p:cNvPr>
          <p:cNvSpPr txBox="1"/>
          <p:nvPr/>
        </p:nvSpPr>
        <p:spPr>
          <a:xfrm>
            <a:off x="663676" y="3598607"/>
            <a:ext cx="9320982" cy="369332"/>
          </a:xfrm>
          <a:prstGeom prst="rect">
            <a:avLst/>
          </a:prstGeom>
          <a:noFill/>
        </p:spPr>
        <p:txBody>
          <a:bodyPr wrap="square" rtlCol="0">
            <a:spAutoFit/>
          </a:bodyPr>
          <a:lstStyle/>
          <a:p>
            <a:r>
              <a:rPr lang="fr-FR" dirty="0"/>
              <a:t>Présence Nîmes 2024  ; présence père Garcia et Mgr Brouwet évêque  de Nîmes </a:t>
            </a:r>
          </a:p>
        </p:txBody>
      </p:sp>
      <p:sp>
        <p:nvSpPr>
          <p:cNvPr id="11" name="ZoneTexte 10">
            <a:extLst>
              <a:ext uri="{FF2B5EF4-FFF2-40B4-BE49-F238E27FC236}">
                <a16:creationId xmlns:a16="http://schemas.microsoft.com/office/drawing/2014/main" id="{ECBF5799-9876-112D-3BE2-70C3C5A3989B}"/>
              </a:ext>
            </a:extLst>
          </p:cNvPr>
          <p:cNvSpPr txBox="1"/>
          <p:nvPr/>
        </p:nvSpPr>
        <p:spPr>
          <a:xfrm>
            <a:off x="4542503" y="553064"/>
            <a:ext cx="6990736" cy="2862322"/>
          </a:xfrm>
          <a:prstGeom prst="rect">
            <a:avLst/>
          </a:prstGeom>
          <a:noFill/>
        </p:spPr>
        <p:txBody>
          <a:bodyPr wrap="square" rtlCol="0">
            <a:spAutoFit/>
          </a:bodyPr>
          <a:lstStyle/>
          <a:p>
            <a:r>
              <a:rPr lang="fr-FR" dirty="0"/>
              <a:t>De Mars à septembre 2024 préparation </a:t>
            </a:r>
            <a:r>
              <a:rPr lang="fr-FR" dirty="0" err="1"/>
              <a:t>deu</a:t>
            </a:r>
            <a:r>
              <a:rPr lang="fr-FR" dirty="0"/>
              <a:t> 20° Anniversaire </a:t>
            </a:r>
          </a:p>
          <a:p>
            <a:pPr marL="285750" indent="-285750">
              <a:buFontTx/>
              <a:buChar char="-"/>
            </a:pPr>
            <a:r>
              <a:rPr lang="fr-FR" dirty="0"/>
              <a:t>3 Visio conférences</a:t>
            </a:r>
          </a:p>
          <a:p>
            <a:pPr marL="285750" indent="-285750">
              <a:buFontTx/>
              <a:buChar char="-"/>
            </a:pPr>
            <a:r>
              <a:rPr lang="fr-FR" dirty="0"/>
              <a:t>Répartition des responsabilités au sein du CA </a:t>
            </a:r>
          </a:p>
          <a:p>
            <a:pPr marL="285750" indent="-285750">
              <a:buFontTx/>
              <a:buChar char="-"/>
            </a:pPr>
            <a:r>
              <a:rPr lang="fr-FR" dirty="0"/>
              <a:t>Obtention </a:t>
            </a:r>
            <a:r>
              <a:rPr lang="fr-FR" dirty="0" err="1"/>
              <a:t>subv</a:t>
            </a:r>
            <a:r>
              <a:rPr lang="fr-FR" dirty="0"/>
              <a:t> Nice 1500 €</a:t>
            </a:r>
          </a:p>
          <a:p>
            <a:pPr marL="285750" indent="-285750">
              <a:buFontTx/>
              <a:buChar char="-"/>
            </a:pPr>
            <a:r>
              <a:rPr lang="fr-FR" dirty="0"/>
              <a:t>Recueil don personnel 10 000€ d’un adhérent </a:t>
            </a:r>
          </a:p>
          <a:p>
            <a:pPr marL="285750" indent="-285750">
              <a:buFontTx/>
              <a:buChar char="-"/>
            </a:pPr>
            <a:r>
              <a:rPr lang="fr-FR" dirty="0"/>
              <a:t>Poursuite des adhésions et gestion des dossiers financiers et administratifs </a:t>
            </a:r>
          </a:p>
          <a:p>
            <a:pPr marL="285750" indent="-285750">
              <a:buFontTx/>
              <a:buChar char="-"/>
            </a:pPr>
            <a:r>
              <a:rPr lang="fr-FR" dirty="0"/>
              <a:t>DC d’Alain Crach</a:t>
            </a:r>
          </a:p>
          <a:p>
            <a:pPr marL="285750" indent="-285750">
              <a:buFontTx/>
              <a:buChar char="-"/>
            </a:pPr>
            <a:r>
              <a:rPr lang="fr-FR" dirty="0"/>
              <a:t>Commémoration des cérémonies patriotiques et mémorielles </a:t>
            </a:r>
          </a:p>
        </p:txBody>
      </p:sp>
    </p:spTree>
    <p:extLst>
      <p:ext uri="{BB962C8B-B14F-4D97-AF65-F5344CB8AC3E}">
        <p14:creationId xmlns:p14="http://schemas.microsoft.com/office/powerpoint/2010/main" val="2622431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7EE3F-E15C-F859-9CF1-2A3EBC11B49E}"/>
              </a:ext>
            </a:extLst>
          </p:cNvPr>
          <p:cNvSpPr>
            <a:spLocks noGrp="1"/>
          </p:cNvSpPr>
          <p:nvPr>
            <p:ph type="title"/>
          </p:nvPr>
        </p:nvSpPr>
        <p:spPr>
          <a:xfrm>
            <a:off x="560439" y="365125"/>
            <a:ext cx="11061290" cy="1325563"/>
          </a:xfrm>
          <a:solidFill>
            <a:schemeClr val="accent1">
              <a:lumMod val="20000"/>
              <a:lumOff val="80000"/>
            </a:schemeClr>
          </a:solidFill>
        </p:spPr>
        <p:txBody>
          <a:bodyPr/>
          <a:lstStyle/>
          <a:p>
            <a:r>
              <a:rPr lang="fr-FR" dirty="0">
                <a:solidFill>
                  <a:srgbClr val="FF0000"/>
                </a:solidFill>
              </a:rPr>
              <a:t>Les Commentaires presse Toussaint 2004(NM )</a:t>
            </a:r>
          </a:p>
        </p:txBody>
      </p:sp>
      <p:pic>
        <p:nvPicPr>
          <p:cNvPr id="5" name="Espace réservé du contenu 4" descr="Une image contenant texte, journal, Publication, Coupure de presse&#10;&#10;Description générée automatiquement">
            <a:extLst>
              <a:ext uri="{FF2B5EF4-FFF2-40B4-BE49-F238E27FC236}">
                <a16:creationId xmlns:a16="http://schemas.microsoft.com/office/drawing/2014/main" id="{73FA123A-7429-5B63-B6FC-B9C5EDE0A0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3298" y="2133600"/>
            <a:ext cx="2747230" cy="3778250"/>
          </a:xfrm>
        </p:spPr>
      </p:pic>
      <p:pic>
        <p:nvPicPr>
          <p:cNvPr id="7" name="Image 6" descr="Une image contenant texte, journal, Coupure de presse, Publication&#10;&#10;Description générée automatiquement">
            <a:extLst>
              <a:ext uri="{FF2B5EF4-FFF2-40B4-BE49-F238E27FC236}">
                <a16:creationId xmlns:a16="http://schemas.microsoft.com/office/drawing/2014/main" id="{E255E5BD-CDBA-7346-4FAC-ED9C8B836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264514" y="1934843"/>
            <a:ext cx="3050305" cy="4195067"/>
          </a:xfrm>
          <a:prstGeom prst="rect">
            <a:avLst/>
          </a:prstGeom>
        </p:spPr>
      </p:pic>
      <p:pic>
        <p:nvPicPr>
          <p:cNvPr id="9" name="Image 8" descr="Une image contenant texte, journal, livre, Papier photographique">
            <a:extLst>
              <a:ext uri="{FF2B5EF4-FFF2-40B4-BE49-F238E27FC236}">
                <a16:creationId xmlns:a16="http://schemas.microsoft.com/office/drawing/2014/main" id="{3A684F50-C1EC-E275-348B-051DEBF11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64818" y="1766262"/>
            <a:ext cx="4114309" cy="5338918"/>
          </a:xfrm>
          <a:prstGeom prst="rect">
            <a:avLst/>
          </a:prstGeom>
        </p:spPr>
      </p:pic>
    </p:spTree>
    <p:extLst>
      <p:ext uri="{BB962C8B-B14F-4D97-AF65-F5344CB8AC3E}">
        <p14:creationId xmlns:p14="http://schemas.microsoft.com/office/powerpoint/2010/main" val="2764633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C90EF0-C483-E1E7-EF79-3401F58E7156}"/>
              </a:ext>
            </a:extLst>
          </p:cNvPr>
          <p:cNvSpPr>
            <a:spLocks noGrp="1"/>
          </p:cNvSpPr>
          <p:nvPr>
            <p:ph type="title"/>
          </p:nvPr>
        </p:nvSpPr>
        <p:spPr>
          <a:xfrm>
            <a:off x="4542503" y="624110"/>
            <a:ext cx="3229897" cy="1280890"/>
          </a:xfrm>
        </p:spPr>
        <p:txBody>
          <a:bodyPr/>
          <a:lstStyle/>
          <a:p>
            <a:r>
              <a:rPr lang="fr-FR" dirty="0"/>
              <a:t>Année 2005</a:t>
            </a:r>
          </a:p>
        </p:txBody>
      </p:sp>
      <p:sp>
        <p:nvSpPr>
          <p:cNvPr id="3" name="Espace réservé du contenu 2">
            <a:extLst>
              <a:ext uri="{FF2B5EF4-FFF2-40B4-BE49-F238E27FC236}">
                <a16:creationId xmlns:a16="http://schemas.microsoft.com/office/drawing/2014/main" id="{54CCBACF-7F2E-A955-080E-50415DDDB861}"/>
              </a:ext>
            </a:extLst>
          </p:cNvPr>
          <p:cNvSpPr>
            <a:spLocks noGrp="1"/>
          </p:cNvSpPr>
          <p:nvPr>
            <p:ph idx="1"/>
          </p:nvPr>
        </p:nvSpPr>
        <p:spPr>
          <a:xfrm>
            <a:off x="2589212" y="1519084"/>
            <a:ext cx="8915400" cy="4822722"/>
          </a:xfrm>
        </p:spPr>
        <p:txBody>
          <a:bodyPr>
            <a:normAutofit/>
          </a:bodyPr>
          <a:lstStyle/>
          <a:p>
            <a:r>
              <a:rPr lang="fr-FR" sz="1800" b="1" kern="150" dirty="0">
                <a:effectLst/>
                <a:latin typeface="Arial" panose="020B0604020202020204" pitchFamily="34" charset="0"/>
                <a:ea typeface="Times New Roman" panose="02020603050405020304" pitchFamily="18" charset="0"/>
              </a:rPr>
              <a:t>JANVIER</a:t>
            </a:r>
            <a:r>
              <a:rPr lang="fr-FR" sz="1800" kern="150" dirty="0">
                <a:effectLst/>
                <a:latin typeface="Arial" panose="020B0604020202020204" pitchFamily="34" charset="0"/>
                <a:ea typeface="Times New Roman" panose="02020603050405020304" pitchFamily="18" charset="0"/>
              </a:rPr>
              <a:t> : le 15, parution au J.O. (n°1079) page 272 de l’association qui deviendra le CSCO</a:t>
            </a:r>
          </a:p>
          <a:p>
            <a:pPr marL="0" indent="0">
              <a:buNone/>
            </a:pPr>
            <a:endParaRPr lang="fr-FR" sz="1800" kern="150" dirty="0">
              <a:effectLst/>
              <a:latin typeface="Times New Roman" panose="02020603050405020304" pitchFamily="18" charset="0"/>
              <a:ea typeface="Times New Roman" panose="02020603050405020304" pitchFamily="18" charset="0"/>
            </a:endParaRPr>
          </a:p>
          <a:p>
            <a:pPr marL="447675"/>
            <a:r>
              <a:rPr lang="fr-FR" sz="1800" b="1" kern="150" dirty="0">
                <a:effectLst/>
                <a:latin typeface="Arial" panose="020B0604020202020204" pitchFamily="34" charset="0"/>
                <a:ea typeface="Times New Roman" panose="02020603050405020304" pitchFamily="18" charset="0"/>
                <a:cs typeface="Algerian" panose="04020705040A02060702" pitchFamily="82" charset="0"/>
              </a:rPr>
              <a:t>AVRIL </a:t>
            </a:r>
            <a:r>
              <a:rPr lang="fr-FR" sz="1800" kern="150" dirty="0">
                <a:effectLst/>
                <a:latin typeface="Arial" panose="020B0604020202020204" pitchFamily="34" charset="0"/>
                <a:ea typeface="Times New Roman" panose="02020603050405020304" pitchFamily="18" charset="0"/>
                <a:cs typeface="Algerian" panose="04020705040A02060702" pitchFamily="82" charset="0"/>
              </a:rPr>
              <a:t>: Du 17 au 24, mission à Oran : recensement de 14 Cimetières : premiers contacts avec les autorités algériennes dont le maire d’Oran premiers états des lieux de quelques cimetières</a:t>
            </a:r>
            <a:endParaRPr lang="fr-FR" sz="1800" kern="150" dirty="0">
              <a:effectLst/>
              <a:latin typeface="Algerian" panose="04020705040A02060702" pitchFamily="82" charset="0"/>
              <a:ea typeface="Times New Roman" panose="02020603050405020304" pitchFamily="18" charset="0"/>
              <a:cs typeface="Algerian" panose="04020705040A02060702" pitchFamily="82" charset="0"/>
            </a:endParaRPr>
          </a:p>
          <a:p>
            <a:pPr marL="447675"/>
            <a:r>
              <a:rPr lang="fr-FR" sz="1800" kern="150" dirty="0">
                <a:effectLst/>
                <a:latin typeface="Arial" panose="020B0604020202020204" pitchFamily="34" charset="0"/>
                <a:ea typeface="Times New Roman" panose="02020603050405020304" pitchFamily="18" charset="0"/>
                <a:cs typeface="Algerian" panose="04020705040A02060702" pitchFamily="82" charset="0"/>
              </a:rPr>
              <a:t> </a:t>
            </a:r>
            <a:endParaRPr lang="fr-FR" sz="1800" kern="150" dirty="0">
              <a:effectLst/>
              <a:latin typeface="Algerian" panose="04020705040A02060702" pitchFamily="82" charset="0"/>
              <a:ea typeface="Times New Roman" panose="02020603050405020304" pitchFamily="18" charset="0"/>
              <a:cs typeface="Algerian" panose="04020705040A02060702" pitchFamily="82" charset="0"/>
            </a:endParaRPr>
          </a:p>
          <a:p>
            <a:pPr marL="447675" indent="1905"/>
            <a:r>
              <a:rPr lang="fr-FR" sz="1800" b="1" kern="150" dirty="0">
                <a:effectLst/>
                <a:latin typeface="Arial" panose="020B0604020202020204" pitchFamily="34" charset="0"/>
                <a:ea typeface="Times New Roman" panose="02020603050405020304" pitchFamily="18" charset="0"/>
                <a:cs typeface="Algerian" panose="04020705040A02060702" pitchFamily="82" charset="0"/>
              </a:rPr>
              <a:t>Mai </a:t>
            </a:r>
            <a:r>
              <a:rPr lang="fr-FR" sz="1800" kern="150" dirty="0">
                <a:effectLst/>
                <a:latin typeface="Arial" panose="020B0604020202020204" pitchFamily="34" charset="0"/>
                <a:ea typeface="Times New Roman" panose="02020603050405020304" pitchFamily="18" charset="0"/>
                <a:cs typeface="Algerian" panose="04020705040A02060702" pitchFamily="82" charset="0"/>
              </a:rPr>
              <a:t>: Nîmes stand d’informations lors du pèlerinage de l’ascension à santa- Cruz</a:t>
            </a:r>
            <a:endParaRPr lang="fr-FR" sz="1800" kern="150" dirty="0">
              <a:effectLst/>
              <a:latin typeface="Algerian" panose="04020705040A02060702" pitchFamily="82" charset="0"/>
              <a:ea typeface="Times New Roman" panose="02020603050405020304" pitchFamily="18" charset="0"/>
              <a:cs typeface="Algerian" panose="04020705040A02060702" pitchFamily="82" charset="0"/>
            </a:endParaRPr>
          </a:p>
          <a:p>
            <a:pPr marL="447675" indent="0">
              <a:buNone/>
            </a:pPr>
            <a:endParaRPr lang="fr-FR" sz="1800" kern="150" dirty="0">
              <a:effectLst/>
              <a:latin typeface="Algerian" panose="04020705040A02060702" pitchFamily="82" charset="0"/>
              <a:ea typeface="Times New Roman" panose="02020603050405020304" pitchFamily="18" charset="0"/>
              <a:cs typeface="Algerian" panose="04020705040A02060702" pitchFamily="82" charset="0"/>
            </a:endParaRPr>
          </a:p>
          <a:p>
            <a:pPr indent="449580"/>
            <a:r>
              <a:rPr lang="fr-FR" sz="1800" b="1" kern="150" dirty="0">
                <a:effectLst/>
                <a:latin typeface="Arial" panose="020B0604020202020204" pitchFamily="34" charset="0"/>
                <a:ea typeface="Times New Roman" panose="02020603050405020304" pitchFamily="18" charset="0"/>
                <a:cs typeface="Algerian" panose="04020705040A02060702" pitchFamily="82" charset="0"/>
              </a:rPr>
              <a:t>OCTOBRE:</a:t>
            </a:r>
            <a:r>
              <a:rPr lang="fr-FR" sz="1800" kern="150" dirty="0">
                <a:effectLst/>
                <a:latin typeface="Arial" panose="020B0604020202020204" pitchFamily="34" charset="0"/>
                <a:ea typeface="Times New Roman" panose="02020603050405020304" pitchFamily="18" charset="0"/>
                <a:cs typeface="Algerian" panose="04020705040A02060702" pitchFamily="82" charset="0"/>
              </a:rPr>
              <a:t> mission à Oran, recensement de 10 Cimetières.</a:t>
            </a:r>
            <a:endParaRPr lang="fr-FR" sz="1800" kern="150" dirty="0">
              <a:effectLst/>
              <a:latin typeface="Algerian" panose="04020705040A02060702" pitchFamily="82" charset="0"/>
              <a:ea typeface="Times New Roman" panose="02020603050405020304" pitchFamily="18" charset="0"/>
              <a:cs typeface="Algerian" panose="04020705040A02060702" pitchFamily="82" charset="0"/>
            </a:endParaRPr>
          </a:p>
          <a:p>
            <a:endParaRPr lang="fr-FR" dirty="0"/>
          </a:p>
        </p:txBody>
      </p:sp>
    </p:spTree>
    <p:extLst>
      <p:ext uri="{BB962C8B-B14F-4D97-AF65-F5344CB8AC3E}">
        <p14:creationId xmlns:p14="http://schemas.microsoft.com/office/powerpoint/2010/main" val="847685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5C37FE-1D78-3217-460C-7FDAF05628E4}"/>
              </a:ext>
            </a:extLst>
          </p:cNvPr>
          <p:cNvSpPr>
            <a:spLocks noGrp="1"/>
          </p:cNvSpPr>
          <p:nvPr>
            <p:ph type="title"/>
          </p:nvPr>
        </p:nvSpPr>
        <p:spPr>
          <a:xfrm>
            <a:off x="4203290" y="365125"/>
            <a:ext cx="3421626" cy="696759"/>
          </a:xfrm>
        </p:spPr>
        <p:txBody>
          <a:bodyPr/>
          <a:lstStyle/>
          <a:p>
            <a:r>
              <a:rPr lang="fr-FR" dirty="0"/>
              <a:t>Année 2006</a:t>
            </a:r>
          </a:p>
        </p:txBody>
      </p:sp>
      <p:sp>
        <p:nvSpPr>
          <p:cNvPr id="3" name="Espace réservé du contenu 2">
            <a:extLst>
              <a:ext uri="{FF2B5EF4-FFF2-40B4-BE49-F238E27FC236}">
                <a16:creationId xmlns:a16="http://schemas.microsoft.com/office/drawing/2014/main" id="{A859CF08-44D8-BEA4-B0E5-1506AD934D4B}"/>
              </a:ext>
            </a:extLst>
          </p:cNvPr>
          <p:cNvSpPr>
            <a:spLocks noGrp="1"/>
          </p:cNvSpPr>
          <p:nvPr>
            <p:ph idx="1"/>
          </p:nvPr>
        </p:nvSpPr>
        <p:spPr>
          <a:xfrm>
            <a:off x="1297858" y="1061883"/>
            <a:ext cx="10206754" cy="5430991"/>
          </a:xfrm>
        </p:spPr>
        <p:txBody>
          <a:bodyPr>
            <a:noAutofit/>
          </a:bodyPr>
          <a:lstStyle/>
          <a:p>
            <a:r>
              <a:rPr lang="fr-FR" sz="2000" b="1" kern="150" dirty="0">
                <a:effectLst/>
                <a:latin typeface="Arial" panose="020B0604020202020204" pitchFamily="34" charset="0"/>
                <a:ea typeface="Times New Roman" panose="02020603050405020304" pitchFamily="18" charset="0"/>
                <a:cs typeface="Algerian" panose="04020705040A02060702" pitchFamily="82" charset="0"/>
              </a:rPr>
              <a:t>FEVRIER</a:t>
            </a:r>
            <a:r>
              <a:rPr lang="fr-FR" sz="2000" kern="150" dirty="0">
                <a:effectLst/>
                <a:latin typeface="Arial" panose="020B0604020202020204" pitchFamily="34" charset="0"/>
                <a:ea typeface="Times New Roman" panose="02020603050405020304" pitchFamily="18" charset="0"/>
                <a:cs typeface="Algerian" panose="04020705040A02060702" pitchFamily="82" charset="0"/>
              </a:rPr>
              <a:t> : mission à Paris, rencontre avec des membres de la M.I.R et H.C.R.</a:t>
            </a:r>
            <a:endParaRPr lang="fr-FR" sz="2000" kern="150" dirty="0">
              <a:effectLst/>
              <a:latin typeface="Algerian" panose="04020705040A02060702" pitchFamily="82" charset="0"/>
              <a:ea typeface="Times New Roman" panose="02020603050405020304" pitchFamily="18" charset="0"/>
              <a:cs typeface="Algerian" panose="04020705040A02060702" pitchFamily="82" charset="0"/>
            </a:endParaRPr>
          </a:p>
          <a:p>
            <a:pPr marL="449580" indent="-449580">
              <a:tabLst>
                <a:tab pos="449580" algn="l"/>
              </a:tabLst>
            </a:pPr>
            <a:r>
              <a:rPr lang="fr-FR" sz="2000" kern="150" dirty="0">
                <a:effectLst/>
                <a:latin typeface="Arial" panose="020B0604020202020204" pitchFamily="34" charset="0"/>
                <a:ea typeface="Times New Roman" panose="02020603050405020304" pitchFamily="18" charset="0"/>
                <a:cs typeface="Algerian" panose="04020705040A02060702" pitchFamily="82" charset="0"/>
              </a:rPr>
              <a:t>	</a:t>
            </a:r>
            <a:r>
              <a:rPr lang="fr-FR" sz="2000" b="1" kern="150" dirty="0">
                <a:effectLst/>
                <a:latin typeface="Arial" panose="020B0604020202020204" pitchFamily="34" charset="0"/>
                <a:ea typeface="Times New Roman" panose="02020603050405020304" pitchFamily="18" charset="0"/>
                <a:cs typeface="Algerian" panose="04020705040A02060702" pitchFamily="82" charset="0"/>
              </a:rPr>
              <a:t>AVRIL </a:t>
            </a:r>
            <a:r>
              <a:rPr lang="fr-FR" sz="2000" kern="150" dirty="0">
                <a:effectLst/>
                <a:latin typeface="Arial" panose="020B0604020202020204" pitchFamily="34" charset="0"/>
                <a:ea typeface="Times New Roman" panose="02020603050405020304" pitchFamily="18" charset="0"/>
                <a:cs typeface="Algerian" panose="04020705040A02060702" pitchFamily="82" charset="0"/>
              </a:rPr>
              <a:t>: du 5 au 12, mission à Oran de recensement et état des lieux de cimetières </a:t>
            </a:r>
            <a:endParaRPr lang="fr-FR" sz="2000" kern="150" dirty="0">
              <a:effectLst/>
              <a:latin typeface="Algerian" panose="04020705040A02060702" pitchFamily="82" charset="0"/>
              <a:ea typeface="Times New Roman" panose="02020603050405020304" pitchFamily="18" charset="0"/>
              <a:cs typeface="Algerian" panose="04020705040A02060702" pitchFamily="82" charset="0"/>
            </a:endParaRPr>
          </a:p>
          <a:p>
            <a:pPr marL="449580" indent="-449580">
              <a:tabLst>
                <a:tab pos="449580" algn="l"/>
              </a:tabLst>
            </a:pPr>
            <a:r>
              <a:rPr lang="fr-FR" sz="2000" kern="150" dirty="0">
                <a:effectLst/>
                <a:latin typeface="Arial" panose="020B0604020202020204" pitchFamily="34" charset="0"/>
                <a:ea typeface="Times New Roman" panose="02020603050405020304" pitchFamily="18" charset="0"/>
                <a:cs typeface="Algerian" panose="04020705040A02060702" pitchFamily="82" charset="0"/>
              </a:rPr>
              <a:t>	</a:t>
            </a:r>
            <a:r>
              <a:rPr lang="fr-FR" sz="2000" b="1" kern="150" dirty="0">
                <a:effectLst/>
                <a:latin typeface="Arial" panose="020B0604020202020204" pitchFamily="34" charset="0"/>
                <a:ea typeface="Times New Roman" panose="02020603050405020304" pitchFamily="18" charset="0"/>
                <a:cs typeface="Algerian" panose="04020705040A02060702" pitchFamily="82" charset="0"/>
              </a:rPr>
              <a:t>MAI</a:t>
            </a:r>
            <a:r>
              <a:rPr lang="fr-FR" sz="2000" kern="150" dirty="0">
                <a:effectLst/>
                <a:latin typeface="Arial" panose="020B0604020202020204" pitchFamily="34" charset="0"/>
                <a:ea typeface="Times New Roman" panose="02020603050405020304" pitchFamily="18" charset="0"/>
                <a:cs typeface="Algerian" panose="04020705040A02060702" pitchFamily="82" charset="0"/>
              </a:rPr>
              <a:t>: du 21 au 22, NICE : stand d’informations aux  « 2 jours comme là-bas »</a:t>
            </a:r>
            <a:endParaRPr lang="fr-FR" sz="2000" kern="150" dirty="0">
              <a:effectLst/>
              <a:latin typeface="Algerian" panose="04020705040A02060702" pitchFamily="82" charset="0"/>
              <a:ea typeface="Times New Roman" panose="02020603050405020304" pitchFamily="18" charset="0"/>
              <a:cs typeface="Algerian" panose="04020705040A02060702" pitchFamily="82" charset="0"/>
            </a:endParaRPr>
          </a:p>
          <a:p>
            <a:pPr marL="449580" indent="-449580">
              <a:tabLst>
                <a:tab pos="449580" algn="l"/>
              </a:tabLst>
            </a:pPr>
            <a:r>
              <a:rPr lang="fr-FR" sz="2000" kern="150" dirty="0">
                <a:effectLst/>
                <a:latin typeface="Arial" panose="020B0604020202020204" pitchFamily="34" charset="0"/>
                <a:ea typeface="Times New Roman" panose="02020603050405020304" pitchFamily="18" charset="0"/>
                <a:cs typeface="Algerian" panose="04020705040A02060702" pitchFamily="82" charset="0"/>
              </a:rPr>
              <a:t>		le 25, à Nîmes : stand d’informations lors du Pèlerinage DE SANTA- CRUZ </a:t>
            </a:r>
            <a:endParaRPr lang="fr-FR" sz="2000" kern="150" dirty="0">
              <a:effectLst/>
              <a:latin typeface="Algerian" panose="04020705040A02060702" pitchFamily="82" charset="0"/>
              <a:ea typeface="Times New Roman" panose="02020603050405020304" pitchFamily="18" charset="0"/>
              <a:cs typeface="Algerian" panose="04020705040A02060702" pitchFamily="82" charset="0"/>
            </a:endParaRPr>
          </a:p>
          <a:p>
            <a:r>
              <a:rPr lang="fr-FR" sz="2000" kern="150" dirty="0">
                <a:effectLst/>
                <a:latin typeface="Arial" panose="020B0604020202020204" pitchFamily="34" charset="0"/>
                <a:ea typeface="Times New Roman" panose="02020603050405020304" pitchFamily="18" charset="0"/>
                <a:cs typeface="Algerian" panose="04020705040A02060702" pitchFamily="82" charset="0"/>
              </a:rPr>
              <a:t>	</a:t>
            </a:r>
            <a:r>
              <a:rPr lang="fr-FR" sz="2000" b="1" kern="150" dirty="0">
                <a:effectLst/>
                <a:latin typeface="Arial" panose="020B0604020202020204" pitchFamily="34" charset="0"/>
                <a:ea typeface="Times New Roman" panose="02020603050405020304" pitchFamily="18" charset="0"/>
                <a:cs typeface="Algerian" panose="04020705040A02060702" pitchFamily="82" charset="0"/>
              </a:rPr>
              <a:t>SEPTEMBRE</a:t>
            </a:r>
            <a:r>
              <a:rPr lang="fr-FR" sz="2000" kern="150" dirty="0">
                <a:effectLst/>
                <a:latin typeface="Arial" panose="020B0604020202020204" pitchFamily="34" charset="0"/>
                <a:ea typeface="Times New Roman" panose="02020603050405020304" pitchFamily="18" charset="0"/>
                <a:cs typeface="Algerian" panose="04020705040A02060702" pitchFamily="82" charset="0"/>
              </a:rPr>
              <a:t> : mission Oranie (Hôtel Eden)</a:t>
            </a:r>
            <a:endParaRPr lang="fr-FR" sz="2000" kern="150" dirty="0">
              <a:effectLst/>
              <a:latin typeface="Algerian" panose="04020705040A02060702" pitchFamily="82" charset="0"/>
              <a:ea typeface="Times New Roman" panose="02020603050405020304" pitchFamily="18" charset="0"/>
              <a:cs typeface="Algerian" panose="04020705040A02060702" pitchFamily="82" charset="0"/>
            </a:endParaRPr>
          </a:p>
          <a:p>
            <a:pPr marL="895350"/>
            <a:r>
              <a:rPr lang="fr-FR" sz="2000" kern="150" dirty="0">
                <a:effectLst/>
                <a:latin typeface="Arial" panose="020B0604020202020204" pitchFamily="34" charset="0"/>
                <a:ea typeface="Times New Roman" panose="02020603050405020304" pitchFamily="18" charset="0"/>
                <a:cs typeface="Algerian" panose="04020705040A02060702" pitchFamily="82" charset="0"/>
              </a:rPr>
              <a:t>		Rencontre de Mr martel chargé des sépultures militaires de Mers-el-</a:t>
            </a:r>
            <a:r>
              <a:rPr lang="fr-FR" sz="2000" kern="150" dirty="0" err="1">
                <a:effectLst/>
                <a:latin typeface="Arial" panose="020B0604020202020204" pitchFamily="34" charset="0"/>
                <a:ea typeface="Times New Roman" panose="02020603050405020304" pitchFamily="18" charset="0"/>
                <a:cs typeface="Algerian" panose="04020705040A02060702" pitchFamily="82" charset="0"/>
              </a:rPr>
              <a:t>kébir</a:t>
            </a:r>
            <a:endParaRPr lang="fr-FR" sz="2000" kern="150" dirty="0">
              <a:latin typeface="Algerian" panose="04020705040A02060702" pitchFamily="82" charset="0"/>
              <a:ea typeface="Times New Roman" panose="02020603050405020304" pitchFamily="18" charset="0"/>
              <a:cs typeface="Algerian" panose="04020705040A02060702" pitchFamily="82" charset="0"/>
            </a:endParaRPr>
          </a:p>
          <a:p>
            <a:pPr marL="895350"/>
            <a:r>
              <a:rPr lang="fr-FR" sz="2000" kern="150" dirty="0">
                <a:effectLst/>
                <a:latin typeface="Arial" panose="020B0604020202020204" pitchFamily="34" charset="0"/>
                <a:ea typeface="Times New Roman" panose="02020603050405020304" pitchFamily="18" charset="0"/>
                <a:cs typeface="Algerian" panose="04020705040A02060702" pitchFamily="82" charset="0"/>
              </a:rPr>
              <a:t>	</a:t>
            </a:r>
            <a:r>
              <a:rPr lang="fr-FR" sz="2000" b="1" kern="150" dirty="0">
                <a:effectLst/>
                <a:latin typeface="Arial" panose="020B0604020202020204" pitchFamily="34" charset="0"/>
                <a:ea typeface="Times New Roman" panose="02020603050405020304" pitchFamily="18" charset="0"/>
                <a:cs typeface="Algerian" panose="04020705040A02060702" pitchFamily="82" charset="0"/>
              </a:rPr>
              <a:t>OCTOBRE:</a:t>
            </a:r>
            <a:r>
              <a:rPr lang="fr-FR" sz="2000" kern="150" dirty="0">
                <a:effectLst/>
                <a:latin typeface="Arial" panose="020B0604020202020204" pitchFamily="34" charset="0"/>
                <a:ea typeface="Times New Roman" panose="02020603050405020304" pitchFamily="18" charset="0"/>
                <a:cs typeface="Algerian" panose="04020705040A02060702" pitchFamily="82" charset="0"/>
              </a:rPr>
              <a:t> Du 21 au 22, à TOULOUSE : stand d’informations au congrès du cercle Algérianiste </a:t>
            </a:r>
            <a:endParaRPr lang="fr-FR" sz="2000" kern="150" dirty="0">
              <a:effectLst/>
              <a:latin typeface="Algerian" panose="04020705040A02060702" pitchFamily="82" charset="0"/>
              <a:ea typeface="Times New Roman" panose="02020603050405020304" pitchFamily="18" charset="0"/>
              <a:cs typeface="Algerian" panose="04020705040A02060702" pitchFamily="82" charset="0"/>
            </a:endParaRPr>
          </a:p>
          <a:p>
            <a:pPr marL="449580"/>
            <a:r>
              <a:rPr lang="fr-FR" sz="2000" b="1" kern="150" dirty="0">
                <a:effectLst/>
                <a:latin typeface="Arial" panose="020B0604020202020204" pitchFamily="34" charset="0"/>
                <a:ea typeface="Times New Roman" panose="02020603050405020304" pitchFamily="18" charset="0"/>
                <a:cs typeface="Algerian" panose="04020705040A02060702" pitchFamily="82" charset="0"/>
              </a:rPr>
              <a:t>NOVEMBRE</a:t>
            </a:r>
            <a:r>
              <a:rPr lang="fr-FR" sz="2000" kern="150" dirty="0">
                <a:effectLst/>
                <a:latin typeface="Arial" panose="020B0604020202020204" pitchFamily="34" charset="0"/>
                <a:ea typeface="Times New Roman" panose="02020603050405020304" pitchFamily="18" charset="0"/>
                <a:cs typeface="Algerian" panose="04020705040A02060702" pitchFamily="82" charset="0"/>
              </a:rPr>
              <a:t> du 10 au 17, pèlerinage à Oran du collectif pied noir d’Oranie et de membres du CSCO : recensement et état des lieux de plusieurs cimetières de l’Oranie, stand d’informations sur le bateau organisation d’une tombola, création de la délégation algérienne</a:t>
            </a:r>
            <a:endParaRPr lang="fr-FR" sz="2000" kern="150" dirty="0">
              <a:effectLst/>
              <a:latin typeface="Algerian" panose="04020705040A02060702" pitchFamily="82" charset="0"/>
              <a:ea typeface="Times New Roman" panose="02020603050405020304" pitchFamily="18" charset="0"/>
              <a:cs typeface="Algerian" panose="04020705040A02060702" pitchFamily="82" charset="0"/>
            </a:endParaRPr>
          </a:p>
          <a:p>
            <a:endParaRPr lang="fr-FR" sz="1600" dirty="0"/>
          </a:p>
        </p:txBody>
      </p:sp>
    </p:spTree>
    <p:extLst>
      <p:ext uri="{BB962C8B-B14F-4D97-AF65-F5344CB8AC3E}">
        <p14:creationId xmlns:p14="http://schemas.microsoft.com/office/powerpoint/2010/main" val="1992189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3F8E8E-A4C3-ED8F-2CD5-5292AC69FB5B}"/>
              </a:ext>
            </a:extLst>
          </p:cNvPr>
          <p:cNvSpPr>
            <a:spLocks noGrp="1"/>
          </p:cNvSpPr>
          <p:nvPr>
            <p:ph type="title"/>
          </p:nvPr>
        </p:nvSpPr>
        <p:spPr>
          <a:xfrm>
            <a:off x="3687097" y="624110"/>
            <a:ext cx="3229897" cy="717993"/>
          </a:xfrm>
        </p:spPr>
        <p:txBody>
          <a:bodyPr/>
          <a:lstStyle/>
          <a:p>
            <a:r>
              <a:rPr lang="fr-FR" dirty="0"/>
              <a:t>Année 2007</a:t>
            </a:r>
          </a:p>
        </p:txBody>
      </p:sp>
      <p:sp>
        <p:nvSpPr>
          <p:cNvPr id="3" name="Espace réservé du contenu 2">
            <a:extLst>
              <a:ext uri="{FF2B5EF4-FFF2-40B4-BE49-F238E27FC236}">
                <a16:creationId xmlns:a16="http://schemas.microsoft.com/office/drawing/2014/main" id="{2CC2A3E6-21AB-F8F0-BC09-5575C9815FD2}"/>
              </a:ext>
            </a:extLst>
          </p:cNvPr>
          <p:cNvSpPr>
            <a:spLocks noGrp="1"/>
          </p:cNvSpPr>
          <p:nvPr>
            <p:ph idx="1"/>
          </p:nvPr>
        </p:nvSpPr>
        <p:spPr/>
        <p:txBody>
          <a:bodyPr>
            <a:normAutofit lnSpcReduction="10000"/>
          </a:bodyPr>
          <a:lstStyle/>
          <a:p>
            <a:r>
              <a:rPr lang="fr-FR" sz="2000" b="1" kern="150" dirty="0">
                <a:effectLst/>
                <a:latin typeface="Arial" panose="020B0604020202020204" pitchFamily="34" charset="0"/>
                <a:ea typeface="Times New Roman" panose="02020603050405020304" pitchFamily="18" charset="0"/>
              </a:rPr>
              <a:t>MAI :</a:t>
            </a:r>
            <a:r>
              <a:rPr lang="fr-FR" sz="2000" kern="150" dirty="0">
                <a:effectLst/>
                <a:latin typeface="Arial" panose="020B0604020202020204" pitchFamily="34" charset="0"/>
                <a:ea typeface="Times New Roman" panose="02020603050405020304" pitchFamily="18" charset="0"/>
              </a:rPr>
              <a:t> le 17, pèlerinage de santa -Cruz : stand d’informations</a:t>
            </a:r>
            <a:endParaRPr lang="fr-FR" sz="2000" kern="150" dirty="0">
              <a:effectLst/>
              <a:latin typeface="Times New Roman" panose="02020603050405020304" pitchFamily="18" charset="0"/>
              <a:ea typeface="Times New Roman" panose="02020603050405020304" pitchFamily="18" charset="0"/>
            </a:endParaRPr>
          </a:p>
          <a:p>
            <a:pPr marL="0" indent="0">
              <a:buNone/>
            </a:pPr>
            <a:endParaRPr lang="fr-FR" sz="2000" kern="150" dirty="0">
              <a:effectLst/>
              <a:latin typeface="Times New Roman" panose="02020603050405020304" pitchFamily="18" charset="0"/>
              <a:ea typeface="Times New Roman" panose="02020603050405020304" pitchFamily="18" charset="0"/>
            </a:endParaRPr>
          </a:p>
          <a:p>
            <a:pPr marL="685800"/>
            <a:r>
              <a:rPr lang="fr-FR" sz="2000" b="1" kern="150" dirty="0">
                <a:effectLst/>
                <a:latin typeface="Arial" panose="020B0604020202020204" pitchFamily="34" charset="0"/>
                <a:ea typeface="Times New Roman" panose="02020603050405020304" pitchFamily="18" charset="0"/>
              </a:rPr>
              <a:t>SEPTEMBRE </a:t>
            </a:r>
            <a:r>
              <a:rPr lang="fr-FR" sz="2000" kern="150" dirty="0">
                <a:effectLst/>
                <a:latin typeface="Arial" panose="020B0604020202020204" pitchFamily="34" charset="0"/>
                <a:ea typeface="Times New Roman" panose="02020603050405020304" pitchFamily="18" charset="0"/>
              </a:rPr>
              <a:t>: du 3 au 14, MISSION EN ORANIE (N.D. N B.M.G.) : Photographie des livres de 1961-1962-1963 du cimetière de Tamashouet</a:t>
            </a:r>
            <a:endParaRPr lang="fr-FR" sz="2000" kern="150" dirty="0">
              <a:effectLst/>
              <a:latin typeface="Times New Roman" panose="02020603050405020304" pitchFamily="18" charset="0"/>
              <a:ea typeface="Times New Roman" panose="02020603050405020304" pitchFamily="18" charset="0"/>
            </a:endParaRPr>
          </a:p>
          <a:p>
            <a:pPr marL="685800"/>
            <a:r>
              <a:rPr lang="fr-FR" sz="2000" kern="150" dirty="0">
                <a:effectLst/>
                <a:latin typeface="Arial" panose="020B0604020202020204" pitchFamily="34" charset="0"/>
                <a:ea typeface="Times New Roman" panose="02020603050405020304" pitchFamily="18" charset="0"/>
              </a:rPr>
              <a:t> </a:t>
            </a:r>
            <a:endParaRPr lang="fr-FR" sz="2000" kern="150" dirty="0">
              <a:effectLst/>
              <a:latin typeface="Times New Roman" panose="02020603050405020304" pitchFamily="18" charset="0"/>
              <a:ea typeface="Times New Roman" panose="02020603050405020304" pitchFamily="18" charset="0"/>
            </a:endParaRPr>
          </a:p>
          <a:p>
            <a:pPr indent="236220"/>
            <a:r>
              <a:rPr lang="fr-FR" sz="2000" b="1" kern="150" dirty="0">
                <a:effectLst/>
                <a:latin typeface="Arial" panose="020B0604020202020204" pitchFamily="34" charset="0"/>
                <a:ea typeface="Times New Roman" panose="02020603050405020304" pitchFamily="18" charset="0"/>
              </a:rPr>
              <a:t>NOVEMBRE </a:t>
            </a:r>
            <a:r>
              <a:rPr lang="fr-FR" sz="2000" kern="150" dirty="0">
                <a:effectLst/>
                <a:latin typeface="Arial" panose="020B0604020202020204" pitchFamily="34" charset="0"/>
                <a:ea typeface="Times New Roman" panose="02020603050405020304" pitchFamily="18" charset="0"/>
              </a:rPr>
              <a:t>: du 7 au 11, mission en Oranie (N.D.) : rencontre avec le Consul de France nouvellement installé : M. Levaray, et visites avec état des lieux : Sidi-Chami (rencontre des membres de l’apc), cimetières israélite et chrétien d’Oran, Arcole (de nouveau rencontre avec les membres de l’apc)</a:t>
            </a:r>
            <a:endParaRPr lang="fr-FR" sz="2000" kern="15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3628922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187994-F32A-141C-FD23-3F4591120EAC}"/>
              </a:ext>
            </a:extLst>
          </p:cNvPr>
          <p:cNvSpPr>
            <a:spLocks noGrp="1"/>
          </p:cNvSpPr>
          <p:nvPr>
            <p:ph type="title"/>
          </p:nvPr>
        </p:nvSpPr>
        <p:spPr>
          <a:xfrm>
            <a:off x="4630994" y="624110"/>
            <a:ext cx="3008671" cy="1280890"/>
          </a:xfrm>
        </p:spPr>
        <p:txBody>
          <a:bodyPr/>
          <a:lstStyle/>
          <a:p>
            <a:r>
              <a:rPr lang="fr-FR" dirty="0"/>
              <a:t>Année 2008</a:t>
            </a:r>
          </a:p>
        </p:txBody>
      </p:sp>
      <p:sp>
        <p:nvSpPr>
          <p:cNvPr id="3" name="Espace réservé du contenu 2">
            <a:extLst>
              <a:ext uri="{FF2B5EF4-FFF2-40B4-BE49-F238E27FC236}">
                <a16:creationId xmlns:a16="http://schemas.microsoft.com/office/drawing/2014/main" id="{DCFC9E4E-1F83-EC15-C36B-A84DA8B7FE9F}"/>
              </a:ext>
            </a:extLst>
          </p:cNvPr>
          <p:cNvSpPr>
            <a:spLocks noGrp="1"/>
          </p:cNvSpPr>
          <p:nvPr>
            <p:ph idx="1"/>
          </p:nvPr>
        </p:nvSpPr>
        <p:spPr>
          <a:xfrm>
            <a:off x="2589212" y="1430594"/>
            <a:ext cx="8915400" cy="4480628"/>
          </a:xfrm>
        </p:spPr>
        <p:txBody>
          <a:bodyPr>
            <a:normAutofit/>
          </a:bodyPr>
          <a:lstStyle/>
          <a:p>
            <a:r>
              <a:rPr lang="fr-FR" sz="1800" b="1" kern="150" dirty="0">
                <a:effectLst/>
                <a:latin typeface="Arial" panose="020B0604020202020204" pitchFamily="34" charset="0"/>
                <a:ea typeface="Times New Roman" panose="02020603050405020304" pitchFamily="18" charset="0"/>
              </a:rPr>
              <a:t>MARS </a:t>
            </a:r>
            <a:r>
              <a:rPr lang="fr-FR" sz="1800" kern="150" dirty="0">
                <a:effectLst/>
                <a:latin typeface="Arial" panose="020B0604020202020204" pitchFamily="34" charset="0"/>
                <a:ea typeface="Times New Roman" panose="02020603050405020304" pitchFamily="18" charset="0"/>
              </a:rPr>
              <a:t>: du 17 au 27, mission en Oranie d’un membre de le délégation du 06 : suite des photographies des livres de Tamashouet réévaluation de l’état des lieux des Cimetières de Tamashouet , Arcole ,Ain </a:t>
            </a:r>
            <a:r>
              <a:rPr lang="fr-FR" sz="1800" kern="150" dirty="0" err="1">
                <a:effectLst/>
                <a:latin typeface="Arial" panose="020B0604020202020204" pitchFamily="34" charset="0"/>
                <a:ea typeface="Times New Roman" panose="02020603050405020304" pitchFamily="18" charset="0"/>
              </a:rPr>
              <a:t>Témouchent</a:t>
            </a:r>
            <a:r>
              <a:rPr lang="fr-FR" sz="1800" kern="150" dirty="0">
                <a:effectLst/>
                <a:latin typeface="Arial" panose="020B0604020202020204" pitchFamily="34" charset="0"/>
                <a:ea typeface="Times New Roman" panose="02020603050405020304" pitchFamily="18" charset="0"/>
              </a:rPr>
              <a:t> ,recensement : Relizane, Tiaret, </a:t>
            </a:r>
            <a:r>
              <a:rPr lang="fr-FR" sz="1800" kern="150" dirty="0" err="1">
                <a:effectLst/>
                <a:latin typeface="Arial" panose="020B0604020202020204" pitchFamily="34" charset="0"/>
                <a:ea typeface="Times New Roman" panose="02020603050405020304" pitchFamily="18" charset="0"/>
              </a:rPr>
              <a:t>Zemora</a:t>
            </a:r>
            <a:r>
              <a:rPr lang="fr-FR" sz="1800" kern="150" dirty="0">
                <a:effectLst/>
                <a:latin typeface="Arial" panose="020B0604020202020204" pitchFamily="34" charset="0"/>
                <a:ea typeface="Times New Roman" panose="02020603050405020304" pitchFamily="18" charset="0"/>
              </a:rPr>
              <a:t>, Bouguirah</a:t>
            </a:r>
            <a:r>
              <a:rPr lang="fr-FR" sz="1800" b="1" kern="150" dirty="0">
                <a:effectLst/>
                <a:latin typeface="Arial" panose="020B0604020202020204" pitchFamily="34" charset="0"/>
                <a:ea typeface="Times New Roman" panose="02020603050405020304" pitchFamily="18" charset="0"/>
              </a:rPr>
              <a:t>.</a:t>
            </a:r>
            <a:endParaRPr lang="fr-FR" sz="1800" kern="150" dirty="0">
              <a:effectLst/>
              <a:latin typeface="Times New Roman" panose="02020603050405020304" pitchFamily="18" charset="0"/>
              <a:ea typeface="Times New Roman" panose="02020603050405020304" pitchFamily="18" charset="0"/>
            </a:endParaRPr>
          </a:p>
          <a:p>
            <a:pPr marL="0" indent="0">
              <a:buNone/>
            </a:pPr>
            <a:endParaRPr lang="fr-FR" sz="1800" kern="150" dirty="0">
              <a:effectLst/>
              <a:latin typeface="Times New Roman" panose="02020603050405020304" pitchFamily="18" charset="0"/>
              <a:ea typeface="Times New Roman" panose="02020603050405020304" pitchFamily="18" charset="0"/>
            </a:endParaRPr>
          </a:p>
          <a:p>
            <a:pPr marL="228600" indent="-685800">
              <a:spcAft>
                <a:spcPts val="0"/>
              </a:spcAft>
            </a:pPr>
            <a:r>
              <a:rPr lang="fr-FR" sz="1800" b="1" kern="150" dirty="0">
                <a:effectLst/>
                <a:latin typeface="Arial" panose="020B0604020202020204" pitchFamily="34" charset="0"/>
                <a:ea typeface="Times New Roman" panose="02020603050405020304" pitchFamily="18" charset="0"/>
              </a:rPr>
              <a:t>MAI </a:t>
            </a:r>
            <a:r>
              <a:rPr lang="fr-FR" sz="1800" kern="150" dirty="0">
                <a:effectLst/>
                <a:latin typeface="Arial" panose="020B0604020202020204" pitchFamily="34" charset="0"/>
                <a:ea typeface="Times New Roman" panose="02020603050405020304" pitchFamily="18" charset="0"/>
              </a:rPr>
              <a:t>: le 8, stand d’informations à Nîmes lors du Pèlerinage de Santa Cruz			Le 13, mission d’accompagnement de Mme Bougaire à Sidi Bel Abbès</a:t>
            </a:r>
            <a:endParaRPr lang="fr-FR" sz="1800" kern="150" dirty="0">
              <a:effectLst/>
              <a:latin typeface="Times New Roman" panose="02020603050405020304" pitchFamily="18" charset="0"/>
              <a:ea typeface="Times New Roman" panose="02020603050405020304" pitchFamily="18" charset="0"/>
            </a:endParaRPr>
          </a:p>
          <a:p>
            <a:pPr marL="449580" indent="449580">
              <a:spcAft>
                <a:spcPts val="0"/>
              </a:spcAft>
            </a:pPr>
            <a:r>
              <a:rPr lang="fr-FR" sz="1800" kern="150" dirty="0">
                <a:effectLst/>
                <a:latin typeface="Arial" panose="020B0604020202020204" pitchFamily="34" charset="0"/>
                <a:ea typeface="Times New Roman" panose="02020603050405020304" pitchFamily="18" charset="0"/>
              </a:rPr>
              <a:t>Du 18 au 23, mission en Oranie : rencontre avec le président de l’apc d’Oran ainsi qu’avec le vice-consul de France.</a:t>
            </a:r>
            <a:endParaRPr lang="fr-FR" sz="1800" kern="150" dirty="0">
              <a:effectLst/>
              <a:latin typeface="Times New Roman" panose="02020603050405020304" pitchFamily="18" charset="0"/>
              <a:ea typeface="Times New Roman" panose="02020603050405020304" pitchFamily="18" charset="0"/>
            </a:endParaRPr>
          </a:p>
          <a:p>
            <a:pPr marL="449580" indent="0">
              <a:spcAft>
                <a:spcPts val="0"/>
              </a:spcAft>
              <a:buNone/>
            </a:pPr>
            <a:endParaRPr lang="fr-FR" sz="1800" kern="150" dirty="0">
              <a:effectLst/>
              <a:latin typeface="Times New Roman" panose="02020603050405020304" pitchFamily="18" charset="0"/>
              <a:ea typeface="Times New Roman" panose="02020603050405020304" pitchFamily="18" charset="0"/>
            </a:endParaRPr>
          </a:p>
          <a:p>
            <a:pPr marL="228600" indent="-114300">
              <a:spcAft>
                <a:spcPts val="0"/>
              </a:spcAft>
            </a:pPr>
            <a:r>
              <a:rPr lang="fr-FR" sz="1800" kern="150" dirty="0">
                <a:effectLst/>
                <a:latin typeface="Arial" panose="020B0604020202020204" pitchFamily="34" charset="0"/>
                <a:ea typeface="Times New Roman" panose="02020603050405020304" pitchFamily="18" charset="0"/>
              </a:rPr>
              <a:t>	</a:t>
            </a:r>
            <a:r>
              <a:rPr lang="fr-FR" sz="1800" b="1" kern="150" dirty="0">
                <a:effectLst/>
                <a:latin typeface="Arial" panose="020B0604020202020204" pitchFamily="34" charset="0"/>
                <a:ea typeface="Times New Roman" panose="02020603050405020304" pitchFamily="18" charset="0"/>
              </a:rPr>
              <a:t>OCTOBRE /NOVEMBRE</a:t>
            </a:r>
            <a:r>
              <a:rPr lang="fr-FR" sz="1800" kern="150" dirty="0">
                <a:effectLst/>
                <a:latin typeface="Arial" panose="020B0604020202020204" pitchFamily="34" charset="0"/>
                <a:ea typeface="Times New Roman" panose="02020603050405020304" pitchFamily="18" charset="0"/>
              </a:rPr>
              <a:t> : du 31 au 7, mission en Oranie : visite du cimetière israélite d’Oran, Ain-Temouchent, Saida ; rencontre avec M. le consul de France, organisation et officialisation de la délégation algérienne</a:t>
            </a:r>
            <a:endParaRPr lang="fr-FR" sz="1800" kern="150" dirty="0">
              <a:effectLst/>
              <a:latin typeface="Times New Roman" panose="02020603050405020304" pitchFamily="18" charset="0"/>
              <a:ea typeface="Times New Roman" panose="02020603050405020304" pitchFamily="18" charset="0"/>
            </a:endParaRPr>
          </a:p>
          <a:p>
            <a:pPr marL="114300" indent="0">
              <a:spcAft>
                <a:spcPts val="0"/>
              </a:spcAft>
              <a:buNone/>
            </a:pPr>
            <a:endParaRPr lang="fr-FR" sz="1800" kern="15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953196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F8BA98-3AB3-F9DE-743B-B9D81C03764E}"/>
              </a:ext>
            </a:extLst>
          </p:cNvPr>
          <p:cNvSpPr>
            <a:spLocks noGrp="1"/>
          </p:cNvSpPr>
          <p:nvPr>
            <p:ph type="title"/>
          </p:nvPr>
        </p:nvSpPr>
        <p:spPr>
          <a:xfrm>
            <a:off x="309717" y="206478"/>
            <a:ext cx="2875935" cy="516194"/>
          </a:xfrm>
        </p:spPr>
        <p:txBody>
          <a:bodyPr>
            <a:normAutofit fontScale="90000"/>
          </a:bodyPr>
          <a:lstStyle/>
          <a:p>
            <a:r>
              <a:rPr lang="fr-FR" dirty="0"/>
              <a:t>Année 2009</a:t>
            </a:r>
          </a:p>
        </p:txBody>
      </p:sp>
      <p:sp>
        <p:nvSpPr>
          <p:cNvPr id="3" name="Espace réservé du contenu 2">
            <a:extLst>
              <a:ext uri="{FF2B5EF4-FFF2-40B4-BE49-F238E27FC236}">
                <a16:creationId xmlns:a16="http://schemas.microsoft.com/office/drawing/2014/main" id="{F2616C3F-8A02-57D7-B4A2-DAD283A71FCB}"/>
              </a:ext>
            </a:extLst>
          </p:cNvPr>
          <p:cNvSpPr>
            <a:spLocks noGrp="1"/>
          </p:cNvSpPr>
          <p:nvPr>
            <p:ph idx="1"/>
          </p:nvPr>
        </p:nvSpPr>
        <p:spPr>
          <a:xfrm>
            <a:off x="1483083" y="722672"/>
            <a:ext cx="8915400" cy="5928850"/>
          </a:xfrm>
        </p:spPr>
        <p:txBody>
          <a:bodyPr>
            <a:normAutofit fontScale="25000" lnSpcReduction="20000"/>
          </a:bodyPr>
          <a:lstStyle/>
          <a:p>
            <a:r>
              <a:rPr lang="fr-FR" sz="6400" b="1" kern="150" dirty="0">
                <a:effectLst/>
                <a:latin typeface="Arial" panose="020B0604020202020204" pitchFamily="34" charset="0"/>
                <a:ea typeface="Times New Roman" panose="02020603050405020304" pitchFamily="18" charset="0"/>
              </a:rPr>
              <a:t>MARS</a:t>
            </a:r>
            <a:r>
              <a:rPr lang="fr-FR" sz="6400" kern="150" dirty="0">
                <a:effectLst/>
                <a:latin typeface="Arial" panose="020B0604020202020204" pitchFamily="34" charset="0"/>
                <a:ea typeface="Times New Roman" panose="02020603050405020304" pitchFamily="18" charset="0"/>
              </a:rPr>
              <a:t> : le 5, à Digne, rencontre avec M. JL BIANCO président du conseil général des Alpes de Hautes Provence</a:t>
            </a:r>
            <a:endParaRPr lang="fr-FR" sz="6400" kern="150" dirty="0">
              <a:effectLst/>
              <a:latin typeface="Times New Roman" panose="02020603050405020304" pitchFamily="18" charset="0"/>
              <a:ea typeface="Times New Roman" panose="02020603050405020304" pitchFamily="18" charset="0"/>
            </a:endParaRPr>
          </a:p>
          <a:p>
            <a:pPr marL="449580" indent="449580">
              <a:spcAft>
                <a:spcPts val="0"/>
              </a:spcAft>
            </a:pPr>
            <a:r>
              <a:rPr lang="fr-FR" sz="6400" kern="150" dirty="0">
                <a:effectLst/>
                <a:latin typeface="Arial" panose="020B0604020202020204" pitchFamily="34" charset="0"/>
                <a:ea typeface="Times New Roman" panose="02020603050405020304" pitchFamily="18" charset="0"/>
              </a:rPr>
              <a:t> Le 5, rencontre avec M. Y. LACHAUD député du Gard			</a:t>
            </a:r>
          </a:p>
          <a:p>
            <a:pPr marL="449580" indent="449580">
              <a:spcAft>
                <a:spcPts val="0"/>
              </a:spcAft>
            </a:pPr>
            <a:r>
              <a:rPr lang="fr-FR" sz="6400" kern="150" dirty="0">
                <a:effectLst/>
                <a:latin typeface="Arial" panose="020B0604020202020204" pitchFamily="34" charset="0"/>
                <a:ea typeface="Times New Roman" panose="02020603050405020304" pitchFamily="18" charset="0"/>
              </a:rPr>
              <a:t>Le 5, a Montpellier  rencontre avec M. CANDELON représentant du président du conseil régional du Languedoc Roussillon.</a:t>
            </a:r>
            <a:endParaRPr lang="fr-FR" sz="6400" kern="150" dirty="0">
              <a:effectLst/>
              <a:latin typeface="Times New Roman" panose="02020603050405020304" pitchFamily="18" charset="0"/>
              <a:ea typeface="Times New Roman" panose="02020603050405020304" pitchFamily="18" charset="0"/>
            </a:endParaRPr>
          </a:p>
          <a:p>
            <a:pPr marL="342900" indent="-685800">
              <a:spcAft>
                <a:spcPts val="0"/>
              </a:spcAft>
            </a:pPr>
            <a:r>
              <a:rPr lang="fr-FR" sz="6400" kern="150" dirty="0">
                <a:effectLst/>
                <a:latin typeface="Arial" panose="020B0604020202020204" pitchFamily="34" charset="0"/>
                <a:ea typeface="Times New Roman" panose="02020603050405020304" pitchFamily="18" charset="0"/>
              </a:rPr>
              <a:t>	Le 10, rencontre à Paris au Cabinet du Premier Ministre avec</a:t>
            </a:r>
            <a:r>
              <a:rPr lang="fr-FR" sz="6400" kern="150" dirty="0">
                <a:latin typeface="Times New Roman" panose="02020603050405020304" pitchFamily="18" charset="0"/>
                <a:ea typeface="Times New Roman" panose="02020603050405020304" pitchFamily="18" charset="0"/>
              </a:rPr>
              <a:t> </a:t>
            </a:r>
            <a:r>
              <a:rPr lang="fr-FR" sz="6400" kern="150" dirty="0">
                <a:effectLst/>
                <a:latin typeface="Arial" panose="020B0604020202020204" pitchFamily="34" charset="0"/>
                <a:ea typeface="Times New Roman" panose="02020603050405020304" pitchFamily="18" charset="0"/>
              </a:rPr>
              <a:t>M E. DIARD</a:t>
            </a:r>
            <a:endParaRPr lang="fr-FR" sz="6400" kern="150" dirty="0">
              <a:effectLst/>
              <a:latin typeface="Times New Roman" panose="02020603050405020304" pitchFamily="18" charset="0"/>
              <a:ea typeface="Times New Roman" panose="02020603050405020304" pitchFamily="18" charset="0"/>
            </a:endParaRPr>
          </a:p>
          <a:p>
            <a:pPr marL="342900">
              <a:spcAft>
                <a:spcPts val="0"/>
              </a:spcAft>
            </a:pPr>
            <a:r>
              <a:rPr lang="fr-FR" sz="6400" kern="150" dirty="0">
                <a:effectLst/>
                <a:latin typeface="Arial" panose="020B0604020202020204" pitchFamily="34" charset="0"/>
                <a:ea typeface="Times New Roman" panose="02020603050405020304" pitchFamily="18" charset="0"/>
              </a:rPr>
              <a:t>		Le  18, réunion de travail au siège du HAUT CONSEIL DES RAPATRIES à Paris</a:t>
            </a:r>
            <a:endParaRPr lang="fr-FR" sz="6400" kern="150" dirty="0">
              <a:effectLst/>
              <a:latin typeface="Times New Roman" panose="02020603050405020304" pitchFamily="18" charset="0"/>
              <a:ea typeface="Times New Roman" panose="02020603050405020304" pitchFamily="18" charset="0"/>
            </a:endParaRPr>
          </a:p>
          <a:p>
            <a:pPr marL="342900">
              <a:spcAft>
                <a:spcPts val="0"/>
              </a:spcAft>
            </a:pPr>
            <a:r>
              <a:rPr lang="fr-FR" sz="6400" kern="150" dirty="0">
                <a:effectLst/>
                <a:latin typeface="Arial" panose="020B0604020202020204" pitchFamily="34" charset="0"/>
                <a:ea typeface="Times New Roman" panose="02020603050405020304" pitchFamily="18" charset="0"/>
              </a:rPr>
              <a:t>		Le 28, visite de plusieurs élus lors de notre AG</a:t>
            </a:r>
            <a:endParaRPr lang="fr-FR" sz="6400" kern="150" dirty="0">
              <a:effectLst/>
              <a:latin typeface="Times New Roman" panose="02020603050405020304" pitchFamily="18" charset="0"/>
              <a:ea typeface="Times New Roman" panose="02020603050405020304" pitchFamily="18" charset="0"/>
            </a:endParaRPr>
          </a:p>
          <a:p>
            <a:pPr marL="342900">
              <a:spcAft>
                <a:spcPts val="0"/>
              </a:spcAft>
            </a:pPr>
            <a:r>
              <a:rPr lang="fr-FR" sz="6400" b="1" kern="150" dirty="0">
                <a:effectLst/>
                <a:latin typeface="Arial" panose="020B0604020202020204" pitchFamily="34" charset="0"/>
                <a:ea typeface="Times New Roman" panose="02020603050405020304" pitchFamily="18" charset="0"/>
              </a:rPr>
              <a:t>AVRIL </a:t>
            </a:r>
            <a:r>
              <a:rPr lang="fr-FR" sz="6400" kern="150" dirty="0">
                <a:effectLst/>
                <a:latin typeface="Arial" panose="020B0604020202020204" pitchFamily="34" charset="0"/>
                <a:ea typeface="Times New Roman" panose="02020603050405020304" pitchFamily="18" charset="0"/>
              </a:rPr>
              <a:t>: réunion avec le sénateur maire de Nîmes M. FOURNIER</a:t>
            </a:r>
            <a:endParaRPr lang="fr-FR" sz="6400" kern="150" dirty="0">
              <a:effectLst/>
              <a:latin typeface="Times New Roman" panose="02020603050405020304" pitchFamily="18" charset="0"/>
              <a:ea typeface="Times New Roman" panose="02020603050405020304" pitchFamily="18" charset="0"/>
            </a:endParaRPr>
          </a:p>
          <a:p>
            <a:pPr marL="342900" indent="-685800">
              <a:spcAft>
                <a:spcPts val="0"/>
              </a:spcAft>
            </a:pPr>
            <a:r>
              <a:rPr lang="fr-FR" sz="6400" kern="150" dirty="0">
                <a:effectLst/>
                <a:latin typeface="Arial" panose="020B0604020202020204" pitchFamily="34" charset="0"/>
                <a:ea typeface="Times New Roman" panose="02020603050405020304" pitchFamily="18" charset="0"/>
              </a:rPr>
              <a:t>	</a:t>
            </a:r>
            <a:r>
              <a:rPr lang="fr-FR" sz="6400" b="1" kern="150" dirty="0">
                <a:effectLst/>
                <a:latin typeface="Arial" panose="020B0604020202020204" pitchFamily="34" charset="0"/>
                <a:ea typeface="Times New Roman" panose="02020603050405020304" pitchFamily="18" charset="0"/>
              </a:rPr>
              <a:t>MAI</a:t>
            </a:r>
            <a:r>
              <a:rPr lang="fr-FR" sz="6400" kern="150" dirty="0">
                <a:effectLst/>
                <a:latin typeface="Arial" panose="020B0604020202020204" pitchFamily="34" charset="0"/>
                <a:ea typeface="Times New Roman" panose="02020603050405020304" pitchFamily="18" charset="0"/>
              </a:rPr>
              <a:t>: Le 1</a:t>
            </a:r>
            <a:r>
              <a:rPr lang="fr-FR" sz="6400" kern="150" baseline="30000" dirty="0">
                <a:effectLst/>
                <a:latin typeface="Arial" panose="020B0604020202020204" pitchFamily="34" charset="0"/>
                <a:ea typeface="Times New Roman" panose="02020603050405020304" pitchFamily="18" charset="0"/>
              </a:rPr>
              <a:t>er</a:t>
            </a:r>
            <a:r>
              <a:rPr lang="fr-FR" sz="6400" kern="150" dirty="0">
                <a:effectLst/>
                <a:latin typeface="Arial" panose="020B0604020202020204" pitchFamily="34" charset="0"/>
                <a:ea typeface="Times New Roman" panose="02020603050405020304" pitchFamily="18" charset="0"/>
              </a:rPr>
              <a:t>, à Nîmes, stand d’informations.</a:t>
            </a:r>
            <a:endParaRPr lang="fr-FR" sz="6400" kern="150" dirty="0">
              <a:effectLst/>
              <a:latin typeface="Times New Roman" panose="02020603050405020304" pitchFamily="18" charset="0"/>
              <a:ea typeface="Times New Roman" panose="02020603050405020304" pitchFamily="18" charset="0"/>
            </a:endParaRPr>
          </a:p>
          <a:p>
            <a:pPr marL="342900" indent="-685800">
              <a:spcAft>
                <a:spcPts val="0"/>
              </a:spcAft>
            </a:pPr>
            <a:r>
              <a:rPr lang="fr-FR" sz="6400" kern="150" dirty="0">
                <a:effectLst/>
                <a:latin typeface="Arial" panose="020B0604020202020204" pitchFamily="34" charset="0"/>
                <a:ea typeface="Times New Roman" panose="02020603050405020304" pitchFamily="18" charset="0"/>
              </a:rPr>
              <a:t>			du 8 au 11, mission à Oran pour la cérémonie de </a:t>
            </a:r>
            <a:r>
              <a:rPr lang="fr-FR" sz="6400" kern="150" dirty="0" err="1">
                <a:effectLst/>
                <a:latin typeface="Arial" panose="020B0604020202020204" pitchFamily="34" charset="0"/>
                <a:ea typeface="Times New Roman" panose="02020603050405020304" pitchFamily="18" charset="0"/>
              </a:rPr>
              <a:t>ré-inhumation</a:t>
            </a:r>
            <a:r>
              <a:rPr lang="fr-FR" sz="6400" kern="150" dirty="0">
                <a:effectLst/>
                <a:latin typeface="Arial" panose="020B0604020202020204" pitchFamily="34" charset="0"/>
                <a:ea typeface="Times New Roman" panose="02020603050405020304" pitchFamily="18" charset="0"/>
              </a:rPr>
              <a:t> au cimetière chrétien de Tamashouet , en présence des autorités religieuses et</a:t>
            </a:r>
            <a:r>
              <a:rPr lang="fr-FR" sz="6400" kern="150" dirty="0">
                <a:effectLst/>
                <a:latin typeface="Algerian" panose="04020705040A02060702" pitchFamily="82" charset="0"/>
                <a:ea typeface="Times New Roman" panose="02020603050405020304" pitchFamily="18" charset="0"/>
                <a:cs typeface="Algerian" panose="04020705040A02060702" pitchFamily="82" charset="0"/>
              </a:rPr>
              <a:t> </a:t>
            </a:r>
            <a:r>
              <a:rPr lang="fr-FR" sz="6400" kern="150" dirty="0">
                <a:effectLst/>
                <a:latin typeface="Arial" panose="020B0604020202020204" pitchFamily="34" charset="0"/>
                <a:ea typeface="Times New Roman" panose="02020603050405020304" pitchFamily="18" charset="0"/>
              </a:rPr>
              <a:t>locales ; réunion des délégués algériens de l’Oranie </a:t>
            </a:r>
            <a:endParaRPr lang="fr-FR" sz="6400" kern="150" dirty="0">
              <a:effectLst/>
              <a:latin typeface="Times New Roman" panose="02020603050405020304" pitchFamily="18" charset="0"/>
              <a:ea typeface="Times New Roman" panose="02020603050405020304" pitchFamily="18" charset="0"/>
            </a:endParaRPr>
          </a:p>
          <a:p>
            <a:pPr marL="342900" indent="-685800">
              <a:spcAft>
                <a:spcPts val="0"/>
              </a:spcAft>
            </a:pPr>
            <a:r>
              <a:rPr lang="fr-FR" sz="6400" kern="150" dirty="0">
                <a:effectLst/>
                <a:latin typeface="Algerian" panose="04020705040A02060702" pitchFamily="82" charset="0"/>
                <a:ea typeface="Times New Roman" panose="02020603050405020304" pitchFamily="18" charset="0"/>
                <a:cs typeface="Algerian" panose="04020705040A02060702" pitchFamily="82" charset="0"/>
              </a:rPr>
              <a:t>	</a:t>
            </a:r>
            <a:r>
              <a:rPr lang="fr-FR" sz="6400" b="1" kern="150" dirty="0">
                <a:effectLst/>
                <a:latin typeface="Arial" panose="020B0604020202020204" pitchFamily="34" charset="0"/>
                <a:ea typeface="Times New Roman" panose="02020603050405020304" pitchFamily="18" charset="0"/>
              </a:rPr>
              <a:t>JUIN</a:t>
            </a:r>
            <a:r>
              <a:rPr lang="fr-FR" sz="6400" b="1" kern="150" dirty="0">
                <a:effectLst/>
                <a:latin typeface="Algerian" panose="04020705040A02060702" pitchFamily="82" charset="0"/>
                <a:ea typeface="Times New Roman" panose="02020603050405020304" pitchFamily="18" charset="0"/>
                <a:cs typeface="Algerian" panose="04020705040A02060702" pitchFamily="82" charset="0"/>
              </a:rPr>
              <a:t> </a:t>
            </a:r>
            <a:r>
              <a:rPr lang="fr-FR" sz="6400" kern="150" dirty="0">
                <a:effectLst/>
                <a:latin typeface="Algerian" panose="04020705040A02060702" pitchFamily="82" charset="0"/>
                <a:ea typeface="Times New Roman" panose="02020603050405020304" pitchFamily="18" charset="0"/>
                <a:cs typeface="Algerian" panose="04020705040A02060702" pitchFamily="82" charset="0"/>
              </a:rPr>
              <a:t>: </a:t>
            </a:r>
            <a:r>
              <a:rPr lang="fr-FR" sz="6400" kern="150" dirty="0">
                <a:effectLst/>
                <a:latin typeface="Arial" panose="020B0604020202020204" pitchFamily="34" charset="0"/>
                <a:ea typeface="Times New Roman" panose="02020603050405020304" pitchFamily="18" charset="0"/>
              </a:rPr>
              <a:t>le 8, réception d’une délégation par M. E. ABOU député de l’Hérault et président de la commission aux rapatriés à l’Assemblée Nationale	</a:t>
            </a:r>
            <a:endParaRPr lang="fr-FR" sz="6400" kern="150" dirty="0">
              <a:effectLst/>
              <a:latin typeface="Times New Roman" panose="02020603050405020304" pitchFamily="18" charset="0"/>
              <a:ea typeface="Times New Roman" panose="02020603050405020304" pitchFamily="18" charset="0"/>
            </a:endParaRPr>
          </a:p>
          <a:p>
            <a:pPr marL="342900">
              <a:spcAft>
                <a:spcPts val="0"/>
              </a:spcAft>
            </a:pPr>
            <a:r>
              <a:rPr lang="fr-FR" sz="6400" b="1" kern="150" dirty="0">
                <a:effectLst/>
                <a:latin typeface="Arial" panose="020B0604020202020204" pitchFamily="34" charset="0"/>
                <a:ea typeface="Times New Roman" panose="02020603050405020304" pitchFamily="18" charset="0"/>
              </a:rPr>
              <a:t>OCTOBRE </a:t>
            </a:r>
            <a:r>
              <a:rPr lang="fr-FR" sz="6400" kern="150" dirty="0">
                <a:effectLst/>
                <a:latin typeface="Algerian" panose="04020705040A02060702" pitchFamily="82" charset="0"/>
                <a:ea typeface="Times New Roman" panose="02020603050405020304" pitchFamily="18" charset="0"/>
                <a:cs typeface="Algerian" panose="04020705040A02060702" pitchFamily="82" charset="0"/>
              </a:rPr>
              <a:t>: </a:t>
            </a:r>
            <a:r>
              <a:rPr lang="fr-FR" sz="6400" kern="150" dirty="0">
                <a:effectLst/>
                <a:latin typeface="Arial" panose="020B0604020202020204" pitchFamily="34" charset="0"/>
                <a:ea typeface="Times New Roman" panose="02020603050405020304" pitchFamily="18" charset="0"/>
              </a:rPr>
              <a:t>le 23, une délégation au congrès du Cercle  Algérianiste à Aix- en- Provence	 </a:t>
            </a:r>
            <a:endParaRPr lang="fr-FR" sz="6400" kern="150" dirty="0">
              <a:effectLst/>
              <a:latin typeface="Times New Roman" panose="02020603050405020304" pitchFamily="18" charset="0"/>
              <a:ea typeface="Times New Roman" panose="02020603050405020304" pitchFamily="18" charset="0"/>
            </a:endParaRPr>
          </a:p>
          <a:p>
            <a:pPr marL="342900">
              <a:spcAft>
                <a:spcPts val="0"/>
              </a:spcAft>
            </a:pPr>
            <a:r>
              <a:rPr lang="fr-FR" sz="6400" b="1" kern="150" dirty="0">
                <a:effectLst/>
                <a:latin typeface="Arial" panose="020B0604020202020204" pitchFamily="34" charset="0"/>
                <a:ea typeface="Times New Roman" panose="02020603050405020304" pitchFamily="18" charset="0"/>
              </a:rPr>
              <a:t>NOVEMBRE</a:t>
            </a:r>
            <a:r>
              <a:rPr lang="fr-FR" sz="6400" kern="150" dirty="0">
                <a:effectLst/>
                <a:latin typeface="Arial" panose="020B0604020202020204" pitchFamily="34" charset="0"/>
                <a:ea typeface="Times New Roman" panose="02020603050405020304" pitchFamily="18" charset="0"/>
              </a:rPr>
              <a:t> le 25, à PARIS une délégation en  REUNION AVEC LE  CLAN-r</a:t>
            </a:r>
            <a:endParaRPr lang="fr-FR" sz="6400" kern="150" dirty="0">
              <a:effectLst/>
              <a:latin typeface="Times New Roman" panose="02020603050405020304" pitchFamily="18" charset="0"/>
              <a:ea typeface="Times New Roman" panose="02020603050405020304" pitchFamily="18" charset="0"/>
            </a:endParaRPr>
          </a:p>
          <a:p>
            <a:pPr marL="342900">
              <a:spcAft>
                <a:spcPts val="0"/>
              </a:spcAft>
            </a:pPr>
            <a:r>
              <a:rPr lang="fr-FR" sz="6400" b="1" kern="150" dirty="0">
                <a:effectLst/>
                <a:latin typeface="Arial" panose="020B0604020202020204" pitchFamily="34" charset="0"/>
                <a:ea typeface="Times New Roman" panose="02020603050405020304" pitchFamily="18" charset="0"/>
              </a:rPr>
              <a:t>DECEMBRE :</a:t>
            </a:r>
            <a:r>
              <a:rPr lang="fr-FR" sz="6400" kern="150" dirty="0">
                <a:effectLst/>
                <a:latin typeface="Arial" panose="020B0604020202020204" pitchFamily="34" charset="0"/>
                <a:ea typeface="Times New Roman" panose="02020603050405020304" pitchFamily="18" charset="0"/>
              </a:rPr>
              <a:t> le 2, invitation du président du CSCO par la commission des rapatriés à l’Assemblée nationale  pour réunion de travail avec d’autres associations.</a:t>
            </a:r>
            <a:endParaRPr lang="fr-FR" sz="6400" kern="15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1667961329"/>
      </p:ext>
    </p:extLst>
  </p:cSld>
  <p:clrMapOvr>
    <a:masterClrMapping/>
  </p:clrMapOvr>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323</TotalTime>
  <Words>7497</Words>
  <Application>Microsoft Office PowerPoint</Application>
  <PresentationFormat>Grand écran</PresentationFormat>
  <Paragraphs>331</Paragraphs>
  <Slides>33</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33</vt:i4>
      </vt:variant>
    </vt:vector>
  </HeadingPairs>
  <TitlesOfParts>
    <vt:vector size="39" baseType="lpstr">
      <vt:lpstr>Algerian</vt:lpstr>
      <vt:lpstr>Arial</vt:lpstr>
      <vt:lpstr>Century Gothic</vt:lpstr>
      <vt:lpstr>Times New Roman</vt:lpstr>
      <vt:lpstr>Wingdings 3</vt:lpstr>
      <vt:lpstr>Brin</vt:lpstr>
      <vt:lpstr>Anniversaire CSCO Nîmes      14 Septembre 2024 </vt:lpstr>
      <vt:lpstr>Présentation Annuelle depuis 2004  Septembre 2004 à Septembre 2024  </vt:lpstr>
      <vt:lpstr>Septembre 2004</vt:lpstr>
      <vt:lpstr>Les Commentaires presse Toussaint 2004(NM )</vt:lpstr>
      <vt:lpstr>Année 2005</vt:lpstr>
      <vt:lpstr>Année 2006</vt:lpstr>
      <vt:lpstr>Année 2007</vt:lpstr>
      <vt:lpstr>Année 2008</vt:lpstr>
      <vt:lpstr>Année 2009</vt:lpstr>
      <vt:lpstr>Année 2010</vt:lpstr>
      <vt:lpstr>Année 2011</vt:lpstr>
      <vt:lpstr>Année 2012</vt:lpstr>
      <vt:lpstr>Année 2013</vt:lpstr>
      <vt:lpstr>Année 2014</vt:lpstr>
      <vt:lpstr>Année 2015</vt:lpstr>
      <vt:lpstr>Année 2016</vt:lpstr>
      <vt:lpstr>Année 2017                (1/2)</vt:lpstr>
      <vt:lpstr>Année 2017 ‘           (2/2)</vt:lpstr>
      <vt:lpstr>Année 2018            (1/2)</vt:lpstr>
      <vt:lpstr>Année2018             (2/2)    </vt:lpstr>
      <vt:lpstr>Année        2019</vt:lpstr>
      <vt:lpstr>Année 2020               1/3</vt:lpstr>
      <vt:lpstr>Année 2020              2/3</vt:lpstr>
      <vt:lpstr>Année 2020               3/3</vt:lpstr>
      <vt:lpstr>Année 2021           1/3</vt:lpstr>
      <vt:lpstr>Année 2021             2/3</vt:lpstr>
      <vt:lpstr>Année 2022             3/3</vt:lpstr>
      <vt:lpstr>Année 2023              1/4</vt:lpstr>
      <vt:lpstr>Année 2023                2/4</vt:lpstr>
      <vt:lpstr>Année 2023                 3/4</vt:lpstr>
      <vt:lpstr>Année 2023                4/4</vt:lpstr>
      <vt:lpstr>Année 2024                1/3</vt:lpstr>
      <vt:lpstr>Année 2024                2/3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 Jacques Lion</dc:creator>
  <cp:lastModifiedBy>J Jacques Lion</cp:lastModifiedBy>
  <cp:revision>44</cp:revision>
  <dcterms:created xsi:type="dcterms:W3CDTF">2024-09-07T09:57:33Z</dcterms:created>
  <dcterms:modified xsi:type="dcterms:W3CDTF">2024-09-07T15:59:37Z</dcterms:modified>
</cp:coreProperties>
</file>